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30"/>
  </p:notesMasterIdLst>
  <p:handoutMasterIdLst>
    <p:handoutMasterId r:id="rId31"/>
  </p:handoutMasterIdLst>
  <p:sldIdLst>
    <p:sldId id="256" r:id="rId3"/>
    <p:sldId id="257" r:id="rId4"/>
    <p:sldId id="528" r:id="rId5"/>
    <p:sldId id="351" r:id="rId6"/>
    <p:sldId id="505" r:id="rId7"/>
    <p:sldId id="509" r:id="rId8"/>
    <p:sldId id="510" r:id="rId9"/>
    <p:sldId id="512" r:id="rId10"/>
    <p:sldId id="513" r:id="rId11"/>
    <p:sldId id="514" r:id="rId12"/>
    <p:sldId id="515" r:id="rId13"/>
    <p:sldId id="516" r:id="rId14"/>
    <p:sldId id="517" r:id="rId15"/>
    <p:sldId id="519" r:id="rId16"/>
    <p:sldId id="518" r:id="rId17"/>
    <p:sldId id="520" r:id="rId18"/>
    <p:sldId id="521" r:id="rId19"/>
    <p:sldId id="522" r:id="rId20"/>
    <p:sldId id="523" r:id="rId21"/>
    <p:sldId id="524" r:id="rId22"/>
    <p:sldId id="530" r:id="rId23"/>
    <p:sldId id="531" r:id="rId24"/>
    <p:sldId id="550" r:id="rId25"/>
    <p:sldId id="552" r:id="rId26"/>
    <p:sldId id="554" r:id="rId27"/>
    <p:sldId id="555" r:id="rId28"/>
    <p:sldId id="526"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5" userDrawn="1">
          <p15:clr>
            <a:srgbClr val="A4A3A4"/>
          </p15:clr>
        </p15:guide>
        <p15:guide id="2" pos="3840" userDrawn="1">
          <p15:clr>
            <a:srgbClr val="A4A3A4"/>
          </p15:clr>
        </p15:guide>
        <p15:guide id="3" orient="horz" pos="1622" userDrawn="1">
          <p15:clr>
            <a:srgbClr val="A4A3A4"/>
          </p15:clr>
        </p15:guide>
        <p15:guide id="4" orient="horz" pos="2590" userDrawn="1">
          <p15:clr>
            <a:srgbClr val="A4A3A4"/>
          </p15:clr>
        </p15:guide>
        <p15:guide id="5" pos="4654" userDrawn="1">
          <p15:clr>
            <a:srgbClr val="A4A3A4"/>
          </p15:clr>
        </p15:guide>
        <p15:guide id="6" pos="25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795E7"/>
    <a:srgbClr val="5EA2FC"/>
    <a:srgbClr val="5FA3FD"/>
    <a:srgbClr val="4271B0"/>
    <a:srgbClr val="65A7FD"/>
    <a:srgbClr val="2073BD"/>
    <a:srgbClr val="60A3FD"/>
    <a:srgbClr val="05060A"/>
    <a:srgbClr val="024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63" d="100"/>
          <a:sy n="163" d="100"/>
        </p:scale>
        <p:origin x="222" y="156"/>
      </p:cViewPr>
      <p:guideLst>
        <p:guide orient="horz" pos="3225"/>
        <p:guide pos="3840"/>
        <p:guide orient="horz" pos="1622"/>
        <p:guide orient="horz" pos="2590"/>
        <p:guide pos="4654"/>
        <p:guide pos="25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18D2C4-16A8-499A-A14E-1EE7BAC1BFFD}"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39034B-BC06-426E-BAA0-D20B651652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8D2C4-16A8-499A-A14E-1EE7BAC1BFFD}" type="datetimeFigureOut">
              <a:rPr lang="zh-CN" altLang="en-US" smtClean="0"/>
              <a:t>2025/1/23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9034B-BC06-426E-BAA0-D20B651652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6.png"/><Relationship Id="rId5" Type="http://schemas.openxmlformats.org/officeDocument/2006/relationships/tags" Target="../tags/tag63.xml"/><Relationship Id="rId10" Type="http://schemas.openxmlformats.org/officeDocument/2006/relationships/image" Target="../media/image5.jpeg"/><Relationship Id="rId4" Type="http://schemas.openxmlformats.org/officeDocument/2006/relationships/tags" Target="../tags/tag62.xml"/><Relationship Id="rId9"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1.png"/><Relationship Id="rId5" Type="http://schemas.openxmlformats.org/officeDocument/2006/relationships/tags" Target="../tags/tag71.xml"/><Relationship Id="rId10" Type="http://schemas.openxmlformats.org/officeDocument/2006/relationships/image" Target="../media/image6.png"/><Relationship Id="rId4" Type="http://schemas.openxmlformats.org/officeDocument/2006/relationships/tags" Target="../tags/tag70.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6.png"/><Relationship Id="rId4" Type="http://schemas.openxmlformats.org/officeDocument/2006/relationships/tags" Target="../tags/tag77.xml"/><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12.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jpeg"/><Relationship Id="rId5" Type="http://schemas.openxmlformats.org/officeDocument/2006/relationships/tags" Target="../tags/tag85.xml"/><Relationship Id="rId15" Type="http://schemas.openxmlformats.org/officeDocument/2006/relationships/image" Target="../media/image14.png"/><Relationship Id="rId10" Type="http://schemas.openxmlformats.org/officeDocument/2006/relationships/slideLayout" Target="../slideLayouts/slideLayout7.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16.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5.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6.png"/><Relationship Id="rId5" Type="http://schemas.openxmlformats.org/officeDocument/2006/relationships/tags" Target="../tags/tag94.xml"/><Relationship Id="rId10" Type="http://schemas.openxmlformats.org/officeDocument/2006/relationships/image" Target="../media/image5.jpeg"/><Relationship Id="rId4" Type="http://schemas.openxmlformats.org/officeDocument/2006/relationships/tags" Target="../tags/tag93.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17.png"/><Relationship Id="rId5" Type="http://schemas.openxmlformats.org/officeDocument/2006/relationships/tags" Target="../tags/tag102.xml"/><Relationship Id="rId10" Type="http://schemas.openxmlformats.org/officeDocument/2006/relationships/image" Target="../media/image6.png"/><Relationship Id="rId4" Type="http://schemas.openxmlformats.org/officeDocument/2006/relationships/tags" Target="../tags/tag101.xml"/><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6.png"/><Relationship Id="rId5" Type="http://schemas.openxmlformats.org/officeDocument/2006/relationships/tags" Target="../tags/tag109.xml"/><Relationship Id="rId10" Type="http://schemas.openxmlformats.org/officeDocument/2006/relationships/image" Target="../media/image5.jpeg"/><Relationship Id="rId4" Type="http://schemas.openxmlformats.org/officeDocument/2006/relationships/tags" Target="../tags/tag108.xml"/><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6.png"/><Relationship Id="rId5" Type="http://schemas.openxmlformats.org/officeDocument/2006/relationships/tags" Target="../tags/tag117.xml"/><Relationship Id="rId10" Type="http://schemas.openxmlformats.org/officeDocument/2006/relationships/image" Target="../media/image5.jpeg"/><Relationship Id="rId4" Type="http://schemas.openxmlformats.org/officeDocument/2006/relationships/tags" Target="../tags/tag116.xml"/><Relationship Id="rId9"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6.png"/><Relationship Id="rId5" Type="http://schemas.openxmlformats.org/officeDocument/2006/relationships/tags" Target="../tags/tag125.xml"/><Relationship Id="rId10" Type="http://schemas.openxmlformats.org/officeDocument/2006/relationships/image" Target="../media/image5.jpeg"/><Relationship Id="rId4" Type="http://schemas.openxmlformats.org/officeDocument/2006/relationships/tags" Target="../tags/tag124.xml"/><Relationship Id="rId9"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6.png"/><Relationship Id="rId5" Type="http://schemas.openxmlformats.org/officeDocument/2006/relationships/tags" Target="../tags/tag133.xml"/><Relationship Id="rId10" Type="http://schemas.openxmlformats.org/officeDocument/2006/relationships/image" Target="../media/image5.jpeg"/><Relationship Id="rId4" Type="http://schemas.openxmlformats.org/officeDocument/2006/relationships/tags" Target="../tags/tag132.xml"/><Relationship Id="rId9"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6.png"/><Relationship Id="rId5" Type="http://schemas.openxmlformats.org/officeDocument/2006/relationships/tags" Target="../tags/tag141.xml"/><Relationship Id="rId10" Type="http://schemas.openxmlformats.org/officeDocument/2006/relationships/image" Target="../media/image5.jpeg"/><Relationship Id="rId4" Type="http://schemas.openxmlformats.org/officeDocument/2006/relationships/tags" Target="../tags/tag140.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45.xml"/><Relationship Id="rId5" Type="http://schemas.openxmlformats.org/officeDocument/2006/relationships/image" Target="../media/image18.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image" Target="../media/image6.png"/><Relationship Id="rId2" Type="http://schemas.openxmlformats.org/officeDocument/2006/relationships/tags" Target="../tags/tag147.xml"/><Relationship Id="rId16" Type="http://schemas.openxmlformats.org/officeDocument/2006/relationships/image" Target="../media/image5.jpeg"/><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slideLayout" Target="../slideLayouts/slideLayout7.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s/_rels/slide23.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image" Target="../media/image20.png"/><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19.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image" Target="../media/image6.png"/><Relationship Id="rId5" Type="http://schemas.openxmlformats.org/officeDocument/2006/relationships/tags" Target="../tags/tag164.xml"/><Relationship Id="rId10" Type="http://schemas.openxmlformats.org/officeDocument/2006/relationships/image" Target="../media/image5.jpeg"/><Relationship Id="rId4" Type="http://schemas.openxmlformats.org/officeDocument/2006/relationships/tags" Target="../tags/tag163.xml"/><Relationship Id="rId9"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70.xml"/><Relationship Id="rId7" Type="http://schemas.openxmlformats.org/officeDocument/2006/relationships/slideLayout" Target="../slideLayouts/slideLayout7.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10" Type="http://schemas.openxmlformats.org/officeDocument/2006/relationships/image" Target="../media/image20.png"/><Relationship Id="rId4" Type="http://schemas.openxmlformats.org/officeDocument/2006/relationships/tags" Target="../tags/tag171.xml"/><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76.xml"/><Relationship Id="rId7" Type="http://schemas.openxmlformats.org/officeDocument/2006/relationships/slideLayout" Target="../slideLayouts/slideLayout7.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10" Type="http://schemas.openxmlformats.org/officeDocument/2006/relationships/image" Target="../media/image21.png"/><Relationship Id="rId4" Type="http://schemas.openxmlformats.org/officeDocument/2006/relationships/tags" Target="../tags/tag177.xml"/><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82.xml"/><Relationship Id="rId7" Type="http://schemas.openxmlformats.org/officeDocument/2006/relationships/slideLayout" Target="../slideLayouts/slideLayout7.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10" Type="http://schemas.openxmlformats.org/officeDocument/2006/relationships/image" Target="../media/image19.png"/><Relationship Id="rId4" Type="http://schemas.openxmlformats.org/officeDocument/2006/relationships/tags" Target="../tags/tag183.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8.xml"/><Relationship Id="rId7" Type="http://schemas.openxmlformats.org/officeDocument/2006/relationships/image" Target="../media/image5.jpe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7.xml"/><Relationship Id="rId5" Type="http://schemas.openxmlformats.org/officeDocument/2006/relationships/tags" Target="../tags/tag190.xml"/><Relationship Id="rId4" Type="http://schemas.openxmlformats.org/officeDocument/2006/relationships/tags" Target="../tags/tag18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6.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7.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8.png"/><Relationship Id="rId5" Type="http://schemas.openxmlformats.org/officeDocument/2006/relationships/tags" Target="../tags/tag23.xml"/><Relationship Id="rId10" Type="http://schemas.openxmlformats.org/officeDocument/2006/relationships/image" Target="../media/image6.png"/><Relationship Id="rId4" Type="http://schemas.openxmlformats.org/officeDocument/2006/relationships/tags" Target="../tags/tag22.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8.xml"/><Relationship Id="rId7"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0.png"/><Relationship Id="rId5" Type="http://schemas.openxmlformats.org/officeDocument/2006/relationships/tags" Target="../tags/tag30.xml"/><Relationship Id="rId10" Type="http://schemas.openxmlformats.org/officeDocument/2006/relationships/image" Target="../media/image9.jpeg"/><Relationship Id="rId4" Type="http://schemas.openxmlformats.org/officeDocument/2006/relationships/tags" Target="../tags/tag29.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7.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6.png"/><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6.png"/><Relationship Id="rId5" Type="http://schemas.openxmlformats.org/officeDocument/2006/relationships/tags" Target="../tags/tag48.xml"/><Relationship Id="rId10" Type="http://schemas.openxmlformats.org/officeDocument/2006/relationships/image" Target="../media/image5.jpeg"/><Relationship Id="rId4" Type="http://schemas.openxmlformats.org/officeDocument/2006/relationships/tags" Target="../tags/tag47.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6.png"/><Relationship Id="rId4" Type="http://schemas.openxmlformats.org/officeDocument/2006/relationships/tags" Target="../tags/tag55.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5995" y="1706245"/>
            <a:ext cx="9610725" cy="787400"/>
          </a:xfrm>
          <a:prstGeom prst="rect">
            <a:avLst/>
          </a:prstGeom>
          <a:noFill/>
        </p:spPr>
        <p:txBody>
          <a:bodyPr wrap="square" rtlCol="0">
            <a:noAutofit/>
          </a:bodyPr>
          <a:lstStyle/>
          <a:p>
            <a:pPr algn="dist"/>
            <a:r>
              <a:rPr lang="en-US" altLang="zh-CN"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2025</a:t>
            </a:r>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年新高考再选科目</a:t>
            </a:r>
          </a:p>
        </p:txBody>
      </p:sp>
      <p:sp>
        <p:nvSpPr>
          <p:cNvPr id="3" name="文本框 2"/>
          <p:cNvSpPr txBox="1"/>
          <p:nvPr/>
        </p:nvSpPr>
        <p:spPr>
          <a:xfrm>
            <a:off x="2593340" y="3094990"/>
            <a:ext cx="6375400" cy="899160"/>
          </a:xfrm>
          <a:prstGeom prst="rect">
            <a:avLst/>
          </a:prstGeom>
          <a:noFill/>
        </p:spPr>
        <p:txBody>
          <a:bodyPr wrap="square" rtlCol="0">
            <a:noAutofit/>
          </a:bodyPr>
          <a:lstStyle/>
          <a:p>
            <a:pPr indent="0" algn="dist" fontAlgn="auto">
              <a:spcBef>
                <a:spcPts val="1200"/>
              </a:spcBef>
            </a:pP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等级赋分办法解读</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一、等级赋分办法制定的背景</a:t>
            </a:r>
          </a:p>
        </p:txBody>
      </p:sp>
      <p:sp>
        <p:nvSpPr>
          <p:cNvPr id="30" name="文本框 29"/>
          <p:cNvSpPr txBox="1"/>
          <p:nvPr>
            <p:custDataLst>
              <p:tags r:id="rId5"/>
            </p:custDataLst>
          </p:nvPr>
        </p:nvSpPr>
        <p:spPr>
          <a:xfrm>
            <a:off x="904875" y="1637030"/>
            <a:ext cx="9016365" cy="866140"/>
          </a:xfrm>
          <a:prstGeom prst="rect">
            <a:avLst/>
          </a:prstGeom>
          <a:noFill/>
        </p:spPr>
        <p:txBody>
          <a:bodyPr wrap="square" rtlCol="0" anchor="t">
            <a:spAutoFit/>
          </a:bodyPr>
          <a:lstStyle/>
          <a:p>
            <a:pPr fontAlgn="auto">
              <a:lnSpc>
                <a:spcPct val="120000"/>
              </a:lnSpc>
              <a:spcBef>
                <a:spcPts val="0"/>
              </a:spcBef>
              <a:spcAft>
                <a:spcPts val="0"/>
              </a:spcAft>
            </a:pPr>
            <a:r>
              <a:rPr 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三、等级赋分：</a:t>
            </a: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首先使用等级赋分的是第二批山东省，然后第三批、第四批各省均为等级赋分制。各省的赋分公式算法均相同。</a:t>
            </a:r>
          </a:p>
        </p:txBody>
      </p:sp>
      <p:sp useBgFill="1">
        <p:nvSpPr>
          <p:cNvPr id="3" name="文本框 2"/>
          <p:cNvSpPr txBox="1"/>
          <p:nvPr/>
        </p:nvSpPr>
        <p:spPr>
          <a:xfrm>
            <a:off x="1012825" y="2469515"/>
            <a:ext cx="9350375" cy="386080"/>
          </a:xfrm>
          <a:prstGeom prst="rect">
            <a:avLst/>
          </a:prstGeom>
        </p:spPr>
        <p:txBody>
          <a:bodyPr wrap="square" rtlCol="0" anchor="t">
            <a:spAutoFit/>
          </a:bodyPr>
          <a:lstStyle/>
          <a:p>
            <a:pPr fontAlgn="auto">
              <a:lnSpc>
                <a:spcPct val="120000"/>
              </a:lnSpc>
              <a:spcBef>
                <a:spcPts val="0"/>
              </a:spcBef>
              <a:spcAft>
                <a:spcPts val="0"/>
              </a:spcAft>
            </a:pPr>
            <a:endPar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p:nvPr>
            <p:custDataLst>
              <p:tags r:id="rId6"/>
            </p:custDataLst>
          </p:nvPr>
        </p:nvGraphicFramePr>
        <p:xfrm>
          <a:off x="1790065" y="2670175"/>
          <a:ext cx="8289290" cy="3143885"/>
        </p:xfrm>
        <a:graphic>
          <a:graphicData uri="http://schemas.openxmlformats.org/drawingml/2006/table">
            <a:tbl>
              <a:tblPr/>
              <a:tblGrid>
                <a:gridCol w="2237105">
                  <a:extLst>
                    <a:ext uri="{9D8B030D-6E8A-4147-A177-3AD203B41FA5}">
                      <a16:colId xmlns:a16="http://schemas.microsoft.com/office/drawing/2014/main" val="20000"/>
                    </a:ext>
                  </a:extLst>
                </a:gridCol>
                <a:gridCol w="1146175">
                  <a:extLst>
                    <a:ext uri="{9D8B030D-6E8A-4147-A177-3AD203B41FA5}">
                      <a16:colId xmlns:a16="http://schemas.microsoft.com/office/drawing/2014/main" val="20001"/>
                    </a:ext>
                  </a:extLst>
                </a:gridCol>
                <a:gridCol w="1630680">
                  <a:extLst>
                    <a:ext uri="{9D8B030D-6E8A-4147-A177-3AD203B41FA5}">
                      <a16:colId xmlns:a16="http://schemas.microsoft.com/office/drawing/2014/main" val="20002"/>
                    </a:ext>
                  </a:extLst>
                </a:gridCol>
                <a:gridCol w="1564005">
                  <a:extLst>
                    <a:ext uri="{9D8B030D-6E8A-4147-A177-3AD203B41FA5}">
                      <a16:colId xmlns:a16="http://schemas.microsoft.com/office/drawing/2014/main" val="20003"/>
                    </a:ext>
                  </a:extLst>
                </a:gridCol>
                <a:gridCol w="1711325">
                  <a:extLst>
                    <a:ext uri="{9D8B030D-6E8A-4147-A177-3AD203B41FA5}">
                      <a16:colId xmlns:a16="http://schemas.microsoft.com/office/drawing/2014/main" val="20004"/>
                    </a:ext>
                  </a:extLst>
                </a:gridCol>
              </a:tblGrid>
              <a:tr h="405765">
                <a:tc>
                  <a:txBody>
                    <a:bodyPr/>
                    <a:lstStyle/>
                    <a:p>
                      <a:pPr algn="ctr">
                        <a:buClrTx/>
                        <a:buSzTx/>
                        <a:buFontTx/>
                        <a:buNone/>
                      </a:pPr>
                      <a:r>
                        <a:rPr lang="en-US" sz="1600" b="0">
                          <a:latin typeface="华文细黑" panose="02010600040101010101" charset="-122"/>
                          <a:ea typeface="华文细黑" panose="02010600040101010101" charset="-122"/>
                          <a:cs typeface="等线" panose="02010600030101010101" charset="-122"/>
                        </a:rPr>
                        <a:t>省（市）</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algn="ctr">
                        <a:buClrTx/>
                        <a:buSzTx/>
                        <a:buFontTx/>
                        <a:buNone/>
                      </a:pPr>
                      <a:r>
                        <a:rPr lang="en-US" sz="1600" b="0">
                          <a:latin typeface="华文细黑" panose="02010600040101010101" charset="-122"/>
                          <a:ea typeface="华文细黑" panose="02010600040101010101" charset="-122"/>
                          <a:cs typeface="等线" panose="02010600030101010101" charset="-122"/>
                        </a:rPr>
                        <a:t>选考模式</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algn="ctr">
                        <a:buClrTx/>
                        <a:buSzTx/>
                        <a:buFontTx/>
                        <a:buNone/>
                      </a:pPr>
                      <a:r>
                        <a:rPr lang="en-US" sz="1600" b="0">
                          <a:latin typeface="华文细黑" panose="02010600040101010101" charset="-122"/>
                          <a:ea typeface="华文细黑" panose="02010600040101010101" charset="-122"/>
                          <a:cs typeface="等线" panose="02010600030101010101" charset="-122"/>
                        </a:rPr>
                        <a:t>赋分方式</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algn="ctr">
                        <a:buClrTx/>
                        <a:buSzTx/>
                        <a:buFontTx/>
                        <a:buNone/>
                      </a:pPr>
                      <a:r>
                        <a:rPr lang="en-US" sz="1600" b="0">
                          <a:latin typeface="华文细黑" panose="02010600040101010101" charset="-122"/>
                          <a:ea typeface="华文细黑" panose="02010600040101010101" charset="-122"/>
                          <a:cs typeface="等线" panose="02010600030101010101" charset="-122"/>
                        </a:rPr>
                        <a:t>赋分分值范围</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algn="ctr">
                        <a:buClrTx/>
                        <a:buSzTx/>
                        <a:buFontTx/>
                        <a:buNone/>
                      </a:pPr>
                      <a:r>
                        <a:rPr lang="en-US" sz="1600" b="0">
                          <a:latin typeface="华文细黑" panose="02010600040101010101" charset="-122"/>
                          <a:ea typeface="华文细黑" panose="02010600040101010101" charset="-122"/>
                          <a:cs typeface="等线" panose="02010600030101010101" charset="-122"/>
                        </a:rPr>
                        <a:t>级差</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626745">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第2批：山东</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6选3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区间转换分值</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21—100</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根据公式转换8等级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extLst>
                  <a:ext uri="{0D108BD9-81ED-4DB2-BD59-A6C34878D82A}">
                    <a16:rowId xmlns:a16="http://schemas.microsoft.com/office/drawing/2014/main" val="10001"/>
                  </a:ext>
                </a:extLst>
              </a:tr>
              <a:tr h="1055370">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第三批：河北省、辽宁省、江苏省、福建省、湖北省、湖南省、广东省、重庆市</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3+1+2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区间转换分值</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30—100</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根据公式转换5等级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extLst>
                  <a:ext uri="{0D108BD9-81ED-4DB2-BD59-A6C34878D82A}">
                    <a16:rowId xmlns:a16="http://schemas.microsoft.com/office/drawing/2014/main" val="10002"/>
                  </a:ext>
                </a:extLst>
              </a:tr>
              <a:tr h="1056005">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第四批：安徽省、甘肃省、黑龙江省、广西壮族自治区、吉林省、江西省、贵州省</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3+1+2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区间转换分值</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30—100</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algn="ctr">
                        <a:buClrTx/>
                        <a:buSzTx/>
                        <a:buFontTx/>
                        <a:buNone/>
                      </a:pPr>
                      <a:r>
                        <a:rPr lang="en-US" sz="1400" b="0">
                          <a:solidFill>
                            <a:schemeClr val="bg1"/>
                          </a:solidFill>
                          <a:latin typeface="华文细黑" panose="02010600040101010101" charset="-122"/>
                          <a:ea typeface="华文细黑" panose="02010600040101010101" charset="-122"/>
                          <a:cs typeface="等线" panose="02010600030101010101" charset="-122"/>
                        </a:rPr>
                        <a:t>根据公式转换5等级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6"/>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7"/>
              </p:custDataLst>
            </p:nvPr>
          </p:nvPicPr>
          <p:blipFill>
            <a:blip r:embed="rId10"/>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二、等级赋分办法介绍</a:t>
            </a:r>
          </a:p>
        </p:txBody>
      </p:sp>
      <p:sp>
        <p:nvSpPr>
          <p:cNvPr id="30" name="文本框 29"/>
          <p:cNvSpPr txBox="1"/>
          <p:nvPr>
            <p:custDataLst>
              <p:tags r:id="rId5"/>
            </p:custDataLst>
          </p:nvPr>
        </p:nvSpPr>
        <p:spPr>
          <a:xfrm>
            <a:off x="765175" y="1727200"/>
            <a:ext cx="4612005" cy="4003675"/>
          </a:xfrm>
          <a:prstGeom prst="rect">
            <a:avLst/>
          </a:prstGeom>
          <a:noFill/>
        </p:spPr>
        <p:txBody>
          <a:bodyPr wrap="square" rtlCol="0" anchor="t">
            <a:noAutofit/>
          </a:bodyPr>
          <a:lstStyle/>
          <a:p>
            <a:pPr fontAlgn="auto">
              <a:lnSpc>
                <a:spcPct val="170000"/>
              </a:lnSpc>
              <a:spcBef>
                <a:spcPts val="0"/>
              </a:spcBef>
              <a:spcAft>
                <a:spcPts val="0"/>
              </a:spcAft>
            </a:pP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通过对各省实行或已公布的等级赋分方案，上海、北京、天津、浙江等省市固定级差的赋分方式，区分度降低，无法满足我省实际录取</a:t>
            </a:r>
            <a:r>
              <a:rPr lang="zh-CN"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工作的</a:t>
            </a: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选拔需求。海南省标准分制度，各科目与总成绩均以标准分形式呈现</a:t>
            </a:r>
            <a:r>
              <a:rPr lang="zh-CN"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zh-CN"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我</a:t>
            </a: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省的既定政策不符。</a:t>
            </a:r>
          </a:p>
          <a:p>
            <a:pPr fontAlgn="auto">
              <a:lnSpc>
                <a:spcPct val="170000"/>
              </a:lnSpc>
              <a:spcBef>
                <a:spcPts val="0"/>
              </a:spcBef>
              <a:spcAft>
                <a:spcPts val="0"/>
              </a:spcAft>
            </a:pP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结合我省省情考情特点，我省决定采取目前的主流方案：</a:t>
            </a:r>
            <a:r>
              <a:rPr 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“五等级赋分”。</a:t>
            </a:r>
          </a:p>
        </p:txBody>
      </p:sp>
      <p:grpSp>
        <p:nvGrpSpPr>
          <p:cNvPr id="5" name="组合 4"/>
          <p:cNvGrpSpPr/>
          <p:nvPr/>
        </p:nvGrpSpPr>
        <p:grpSpPr>
          <a:xfrm>
            <a:off x="6406009" y="2320519"/>
            <a:ext cx="4330847" cy="2820249"/>
            <a:chOff x="9796" y="3911"/>
            <a:chExt cx="6635" cy="3858"/>
          </a:xfrm>
          <a:gradFill>
            <a:gsLst>
              <a:gs pos="48000">
                <a:schemeClr val="accent1"/>
              </a:gs>
              <a:gs pos="0">
                <a:schemeClr val="accent1">
                  <a:lumMod val="60000"/>
                  <a:lumOff val="40000"/>
                </a:schemeClr>
              </a:gs>
              <a:gs pos="81000">
                <a:schemeClr val="accent1"/>
              </a:gs>
              <a:gs pos="100000">
                <a:schemeClr val="accent1"/>
              </a:gs>
            </a:gsLst>
            <a:lin ang="5400000" scaled="0"/>
          </a:gradFill>
        </p:grpSpPr>
        <p:sp>
          <p:nvSpPr>
            <p:cNvPr id="2" name="剪去单角的矩形 1"/>
            <p:cNvSpPr/>
            <p:nvPr/>
          </p:nvSpPr>
          <p:spPr>
            <a:xfrm>
              <a:off x="9796" y="3911"/>
              <a:ext cx="6635" cy="3621"/>
            </a:xfrm>
            <a:prstGeom prst="snip1Rect">
              <a:avLst/>
            </a:prstGeom>
            <a:grp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3" name="文本框 2" descr="7b0a202020202262756c6c6574223a20227b5c2263617465676f727949645c223a5c225c222c5c2274656d706c61746549645c223a32303233313538357d220a7d0a"/>
            <p:cNvSpPr txBox="1"/>
            <p:nvPr/>
          </p:nvSpPr>
          <p:spPr>
            <a:xfrm>
              <a:off x="9949" y="4346"/>
              <a:ext cx="6330" cy="3423"/>
            </a:xfrm>
            <a:prstGeom prst="rect">
              <a:avLst/>
            </a:prstGeom>
            <a:grpFill/>
          </p:spPr>
          <p:txBody>
            <a:bodyPr wrap="square" rtlCol="0" anchor="t">
              <a:noAutofit/>
            </a:bodyPr>
            <a:lstStyle/>
            <a:p>
              <a:pPr fontAlgn="auto">
                <a:lnSpc>
                  <a:spcPct val="190000"/>
                </a:lnSpc>
                <a:spcBef>
                  <a:spcPts val="0"/>
                </a:spcBef>
                <a:spcAft>
                  <a:spcPts val="0"/>
                </a:spcAft>
              </a:pP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等级赋分的过程两个核心步骤</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a:p>
              <a:pPr marL="539750" indent="0" fontAlgn="auto">
                <a:lnSpc>
                  <a:spcPct val="260000"/>
                </a:lnSpc>
                <a:spcBef>
                  <a:spcPts val="0"/>
                </a:spcBef>
                <a:spcAft>
                  <a:spcPts val="0"/>
                </a:spcAft>
                <a:buBlip>
                  <a:blip r:embed="rId11"/>
                </a:buBlip>
              </a:pPr>
              <a:r>
                <a:rPr lang="en-US" altLang="zh-CN" sz="1600" b="1" dirty="0" err="1"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等级</a:t>
              </a:r>
              <a:r>
                <a:rPr lang="zh-CN" altLang="en-US" sz="1600" b="1" dirty="0"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区间确定</a:t>
              </a:r>
              <a:endParaRPr lang="en-US" altLang="zh-CN" sz="16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539750" indent="0" fontAlgn="auto">
                <a:lnSpc>
                  <a:spcPct val="260000"/>
                </a:lnSpc>
                <a:spcBef>
                  <a:spcPts val="0"/>
                </a:spcBef>
                <a:spcAft>
                  <a:spcPts val="0"/>
                </a:spcAft>
                <a:buBlip>
                  <a:blip r:embed="rId11"/>
                </a:buBlip>
              </a:pPr>
              <a:r>
                <a:rPr lang="en-US" altLang="zh-CN" sz="1600" b="1" dirty="0" err="1"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等级赋分转换</a:t>
              </a:r>
              <a:endParaRPr lang="en-US" altLang="zh-CN" sz="16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6"/>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7"/>
              </p:custDataLst>
            </p:nvPr>
          </p:nvPicPr>
          <p:blipFill>
            <a:blip r:embed="rId10"/>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二、等级赋分办法介绍</a:t>
            </a:r>
          </a:p>
        </p:txBody>
      </p:sp>
      <p:sp>
        <p:nvSpPr>
          <p:cNvPr id="101" name="文本框 100"/>
          <p:cNvSpPr txBox="1"/>
          <p:nvPr/>
        </p:nvSpPr>
        <p:spPr>
          <a:xfrm>
            <a:off x="5854700" y="2254567"/>
            <a:ext cx="5080000" cy="829945"/>
          </a:xfrm>
          <a:prstGeom prst="rect">
            <a:avLst/>
          </a:prstGeom>
          <a:noFill/>
          <a:ln w="9525">
            <a:noFill/>
          </a:ln>
        </p:spPr>
        <p:txBody>
          <a:bodyPr>
            <a:spAutoFit/>
          </a:bodyPr>
          <a:lstStyle/>
          <a:p>
            <a:pPr indent="355600"/>
            <a:endParaRPr lang="en-US" sz="2400" b="1">
              <a:solidFill>
                <a:schemeClr val="bg1"/>
              </a:solidFill>
              <a:latin typeface="黑体" panose="02010609060101010101" charset="-122"/>
              <a:ea typeface="黑体" panose="02010609060101010101" charset="-122"/>
              <a:cs typeface="黑体" panose="02010609060101010101" charset="-122"/>
            </a:endParaRPr>
          </a:p>
          <a:p>
            <a:pPr indent="355600"/>
            <a:r>
              <a:rPr lang="en-US" sz="2400" b="1">
                <a:solidFill>
                  <a:schemeClr val="bg1"/>
                </a:solidFill>
                <a:latin typeface="黑体" panose="02010609060101010101" charset="-122"/>
                <a:ea typeface="黑体" panose="02010609060101010101" charset="-122"/>
                <a:cs typeface="黑体" panose="02010609060101010101" charset="-122"/>
              </a:rPr>
              <a:t>   </a:t>
            </a:r>
            <a:r>
              <a:rPr lang="zh-CN" sz="2400" b="0">
                <a:solidFill>
                  <a:srgbClr val="FFC000"/>
                </a:solidFill>
                <a:latin typeface="黑体" panose="02010609060101010101" charset="-122"/>
                <a:ea typeface="黑体" panose="02010609060101010101" charset="-122"/>
                <a:cs typeface="黑体" panose="02010609060101010101" charset="-122"/>
              </a:rPr>
              <a:t>具体等级比例和赋分区间</a:t>
            </a:r>
            <a:endParaRPr lang="zh-CN" altLang="en-US" sz="2400" b="0">
              <a:solidFill>
                <a:srgbClr val="FFC000"/>
              </a:solidFill>
              <a:latin typeface="黑体" panose="02010609060101010101" charset="-122"/>
              <a:ea typeface="黑体" panose="02010609060101010101" charset="-122"/>
              <a:cs typeface="黑体" panose="02010609060101010101" charset="-122"/>
            </a:endParaRPr>
          </a:p>
        </p:txBody>
      </p:sp>
      <p:graphicFrame>
        <p:nvGraphicFramePr>
          <p:cNvPr id="4" name="表格 3"/>
          <p:cNvGraphicFramePr/>
          <p:nvPr>
            <p:custDataLst>
              <p:tags r:id="rId5"/>
            </p:custDataLst>
          </p:nvPr>
        </p:nvGraphicFramePr>
        <p:xfrm>
          <a:off x="5295900" y="3201670"/>
          <a:ext cx="5763895" cy="1520825"/>
        </p:xfrm>
        <a:graphic>
          <a:graphicData uri="http://schemas.openxmlformats.org/drawingml/2006/table">
            <a:tbl>
              <a:tblPr/>
              <a:tblGrid>
                <a:gridCol w="1036955">
                  <a:extLst>
                    <a:ext uri="{9D8B030D-6E8A-4147-A177-3AD203B41FA5}">
                      <a16:colId xmlns:a16="http://schemas.microsoft.com/office/drawing/2014/main" val="20000"/>
                    </a:ext>
                  </a:extLst>
                </a:gridCol>
                <a:gridCol w="901065">
                  <a:extLst>
                    <a:ext uri="{9D8B030D-6E8A-4147-A177-3AD203B41FA5}">
                      <a16:colId xmlns:a16="http://schemas.microsoft.com/office/drawing/2014/main" val="20001"/>
                    </a:ext>
                  </a:extLst>
                </a:gridCol>
                <a:gridCol w="982345">
                  <a:extLst>
                    <a:ext uri="{9D8B030D-6E8A-4147-A177-3AD203B41FA5}">
                      <a16:colId xmlns:a16="http://schemas.microsoft.com/office/drawing/2014/main" val="20002"/>
                    </a:ext>
                  </a:extLst>
                </a:gridCol>
                <a:gridCol w="883285">
                  <a:extLst>
                    <a:ext uri="{9D8B030D-6E8A-4147-A177-3AD203B41FA5}">
                      <a16:colId xmlns:a16="http://schemas.microsoft.com/office/drawing/2014/main" val="20003"/>
                    </a:ext>
                  </a:extLst>
                </a:gridCol>
                <a:gridCol w="981075">
                  <a:extLst>
                    <a:ext uri="{9D8B030D-6E8A-4147-A177-3AD203B41FA5}">
                      <a16:colId xmlns:a16="http://schemas.microsoft.com/office/drawing/2014/main" val="20004"/>
                    </a:ext>
                  </a:extLst>
                </a:gridCol>
                <a:gridCol w="979170">
                  <a:extLst>
                    <a:ext uri="{9D8B030D-6E8A-4147-A177-3AD203B41FA5}">
                      <a16:colId xmlns:a16="http://schemas.microsoft.com/office/drawing/2014/main" val="20005"/>
                    </a:ext>
                  </a:extLst>
                </a:gridCol>
              </a:tblGrid>
              <a:tr h="532765">
                <a:tc>
                  <a:txBody>
                    <a:bodyPr/>
                    <a:lstStyle/>
                    <a:p>
                      <a:pPr indent="0" algn="ctr">
                        <a:buNone/>
                      </a:pPr>
                      <a:r>
                        <a:rPr lang="en-US" sz="1600" b="1">
                          <a:solidFill>
                            <a:srgbClr val="FFC000"/>
                          </a:solidFill>
                          <a:latin typeface="仿宋_GB2312" charset="0"/>
                          <a:cs typeface="仿宋_GB2312" charset="0"/>
                        </a:rPr>
                        <a:t>等级</a:t>
                      </a:r>
                      <a:endParaRPr lang="en-US" altLang="en-US" sz="1600" b="1">
                        <a:solidFill>
                          <a:srgbClr val="FFC000"/>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1">
                          <a:solidFill>
                            <a:srgbClr val="FFC000"/>
                          </a:solidFill>
                          <a:latin typeface="仿宋_GB2312" charset="0"/>
                          <a:cs typeface="仿宋_GB2312" charset="0"/>
                        </a:rPr>
                        <a:t>A</a:t>
                      </a:r>
                      <a:endParaRPr lang="en-US" altLang="en-US" sz="1600" b="1">
                        <a:solidFill>
                          <a:srgbClr val="FFC000"/>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1">
                          <a:solidFill>
                            <a:srgbClr val="FFC000"/>
                          </a:solidFill>
                          <a:latin typeface="仿宋_GB2312" charset="0"/>
                          <a:cs typeface="仿宋_GB2312" charset="0"/>
                        </a:rPr>
                        <a:t>B</a:t>
                      </a:r>
                      <a:endParaRPr lang="en-US" altLang="en-US" sz="1600" b="1">
                        <a:solidFill>
                          <a:srgbClr val="FFC000"/>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1">
                          <a:solidFill>
                            <a:srgbClr val="FFC000"/>
                          </a:solidFill>
                          <a:latin typeface="仿宋_GB2312" charset="0"/>
                          <a:cs typeface="仿宋_GB2312" charset="0"/>
                        </a:rPr>
                        <a:t>C</a:t>
                      </a:r>
                      <a:endParaRPr lang="en-US" altLang="en-US" sz="1600" b="1">
                        <a:solidFill>
                          <a:srgbClr val="FFC000"/>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1">
                          <a:solidFill>
                            <a:srgbClr val="FFC000"/>
                          </a:solidFill>
                          <a:latin typeface="仿宋_GB2312" charset="0"/>
                          <a:cs typeface="仿宋_GB2312" charset="0"/>
                        </a:rPr>
                        <a:t>D</a:t>
                      </a:r>
                      <a:endParaRPr lang="en-US" altLang="en-US" sz="1600" b="1">
                        <a:solidFill>
                          <a:srgbClr val="FFC000"/>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1">
                          <a:solidFill>
                            <a:srgbClr val="FFC000"/>
                          </a:solidFill>
                          <a:latin typeface="仿宋_GB2312" charset="0"/>
                          <a:cs typeface="仿宋_GB2312" charset="0"/>
                        </a:rPr>
                        <a:t>E</a:t>
                      </a:r>
                      <a:endParaRPr lang="en-US" altLang="en-US" sz="1600" b="1">
                        <a:solidFill>
                          <a:srgbClr val="FFC000"/>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extLst>
                  <a:ext uri="{0D108BD9-81ED-4DB2-BD59-A6C34878D82A}">
                    <a16:rowId xmlns:a16="http://schemas.microsoft.com/office/drawing/2014/main" val="10000"/>
                  </a:ext>
                </a:extLst>
              </a:tr>
              <a:tr h="494030">
                <a:tc>
                  <a:txBody>
                    <a:bodyPr/>
                    <a:lstStyle/>
                    <a:p>
                      <a:pPr indent="0" algn="ctr">
                        <a:buNone/>
                      </a:pPr>
                      <a:r>
                        <a:rPr lang="en-US" sz="1600" b="1">
                          <a:solidFill>
                            <a:schemeClr val="bg1"/>
                          </a:solidFill>
                          <a:latin typeface="仿宋_GB2312" charset="0"/>
                          <a:cs typeface="仿宋_GB2312" charset="0"/>
                        </a:rPr>
                        <a:t>比例</a:t>
                      </a:r>
                      <a:endParaRPr lang="en-US" altLang="en-US" sz="1600" b="1">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约15%</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约35%</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约35%</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约13%</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约2%</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extLst>
                  <a:ext uri="{0D108BD9-81ED-4DB2-BD59-A6C34878D82A}">
                    <a16:rowId xmlns:a16="http://schemas.microsoft.com/office/drawing/2014/main" val="10001"/>
                  </a:ext>
                </a:extLst>
              </a:tr>
              <a:tr h="494030">
                <a:tc>
                  <a:txBody>
                    <a:bodyPr/>
                    <a:lstStyle/>
                    <a:p>
                      <a:pPr indent="0" algn="ctr">
                        <a:buNone/>
                      </a:pPr>
                      <a:r>
                        <a:rPr lang="en-US" sz="1600" b="1">
                          <a:solidFill>
                            <a:schemeClr val="bg1"/>
                          </a:solidFill>
                          <a:latin typeface="仿宋_GB2312" charset="0"/>
                          <a:cs typeface="仿宋_GB2312" charset="0"/>
                        </a:rPr>
                        <a:t>赋分区间</a:t>
                      </a:r>
                      <a:endParaRPr lang="en-US" altLang="en-US" sz="1600" b="1">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100-86</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85-71</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70-56</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55-41</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tc>
                  <a:txBody>
                    <a:bodyPr/>
                    <a:lstStyle/>
                    <a:p>
                      <a:pPr indent="0" algn="ctr">
                        <a:buNone/>
                      </a:pPr>
                      <a:r>
                        <a:rPr lang="en-US" sz="1600" b="0">
                          <a:solidFill>
                            <a:schemeClr val="bg1"/>
                          </a:solidFill>
                          <a:latin typeface="仿宋_GB2312" charset="0"/>
                          <a:cs typeface="仿宋_GB2312" charset="0"/>
                        </a:rPr>
                        <a:t>40-30</a:t>
                      </a:r>
                      <a:endParaRPr lang="en-US" altLang="en-US" sz="1600" b="0">
                        <a:solidFill>
                          <a:schemeClr val="bg1"/>
                        </a:solidFill>
                        <a:latin typeface="仿宋_GB2312" charset="0"/>
                        <a:ea typeface="仿宋_GB2312" charset="0"/>
                        <a:cs typeface="仿宋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8000">
                          <a:schemeClr val="accent1"/>
                        </a:gs>
                        <a:gs pos="0">
                          <a:schemeClr val="accent1">
                            <a:lumMod val="60000"/>
                            <a:lumOff val="40000"/>
                          </a:schemeClr>
                        </a:gs>
                        <a:gs pos="26000">
                          <a:schemeClr val="accent1"/>
                        </a:gs>
                        <a:gs pos="100000">
                          <a:schemeClr val="accent1"/>
                        </a:gs>
                      </a:gsLst>
                      <a:lin ang="5400000" scaled="0"/>
                    </a:gradFill>
                  </a:tcPr>
                </a:tc>
                <a:extLst>
                  <a:ext uri="{0D108BD9-81ED-4DB2-BD59-A6C34878D82A}">
                    <a16:rowId xmlns:a16="http://schemas.microsoft.com/office/drawing/2014/main" val="10002"/>
                  </a:ext>
                </a:extLst>
              </a:tr>
            </a:tbl>
          </a:graphicData>
        </a:graphic>
      </p:graphicFrame>
      <p:sp useBgFill="1">
        <p:nvSpPr>
          <p:cNvPr id="6" name="对角圆角矩形 5"/>
          <p:cNvSpPr/>
          <p:nvPr/>
        </p:nvSpPr>
        <p:spPr>
          <a:xfrm>
            <a:off x="526415" y="1409065"/>
            <a:ext cx="4660900" cy="4601210"/>
          </a:xfrm>
          <a:prstGeom prst="round2DiagRect">
            <a:avLst/>
          </a:prstGeom>
          <a:ln w="50800"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nSpc>
                <a:spcPct val="140000"/>
              </a:lnSpc>
            </a:pPr>
            <a:r>
              <a:rPr lang="en-US" altLang="zh-CN" b="1" dirty="0">
                <a:solidFill>
                  <a:srgbClr val="FFC000"/>
                </a:solidFill>
                <a:latin typeface="华文细黑" panose="02010600040101010101" charset="-122"/>
                <a:ea typeface="华文细黑" panose="02010600040101010101" charset="-122"/>
              </a:rPr>
              <a:t>1</a:t>
            </a:r>
            <a:r>
              <a:rPr lang="zh-CN" altLang="en-US" b="1" dirty="0">
                <a:solidFill>
                  <a:srgbClr val="FFC000"/>
                </a:solidFill>
                <a:latin typeface="华文细黑" panose="02010600040101010101" charset="-122"/>
                <a:ea typeface="华文细黑" panose="02010600040101010101" charset="-122"/>
              </a:rPr>
              <a:t>、</a:t>
            </a:r>
            <a:r>
              <a:rPr lang="zh-CN" altLang="en-US" b="1" dirty="0" smtClean="0">
                <a:solidFill>
                  <a:srgbClr val="FFC000"/>
                </a:solidFill>
                <a:latin typeface="华文细黑" panose="02010600040101010101" charset="-122"/>
                <a:ea typeface="华文细黑" panose="02010600040101010101" charset="-122"/>
              </a:rPr>
              <a:t>等级区间</a:t>
            </a:r>
            <a:r>
              <a:rPr lang="zh-CN" altLang="en-US" b="1" dirty="0">
                <a:solidFill>
                  <a:srgbClr val="FFC000"/>
                </a:solidFill>
                <a:latin typeface="华文细黑" panose="02010600040101010101" charset="-122"/>
                <a:ea typeface="华文细黑" panose="02010600040101010101" charset="-122"/>
              </a:rPr>
              <a:t>确定</a:t>
            </a:r>
            <a:r>
              <a:rPr lang="zh-CN" altLang="en-US" b="1" dirty="0" smtClean="0">
                <a:solidFill>
                  <a:srgbClr val="FFC000"/>
                </a:solidFill>
                <a:latin typeface="华文细黑" panose="02010600040101010101" charset="-122"/>
                <a:ea typeface="华文细黑" panose="02010600040101010101" charset="-122"/>
              </a:rPr>
              <a:t>。</a:t>
            </a:r>
            <a:r>
              <a:rPr lang="zh-CN" altLang="en-US" dirty="0">
                <a:solidFill>
                  <a:schemeClr val="bg1"/>
                </a:solidFill>
              </a:rPr>
              <a:t>目的是确定原始分各等级区间范围和每个考生的等级。把每个选考科目考生群体的原始分从最高分到最低分顺序排列，按照考生群体原始分的统计分布所确定人数比例（见表1）将该选考科目考生群体划分为5个群体，每个群体考生</a:t>
            </a:r>
            <a:r>
              <a:rPr lang="zh-CN" altLang="en-US" dirty="0" smtClean="0">
                <a:solidFill>
                  <a:schemeClr val="bg1"/>
                </a:solidFill>
              </a:rPr>
              <a:t>赋予相应等级。整个</a:t>
            </a:r>
            <a:r>
              <a:rPr lang="zh-CN" altLang="en-US" dirty="0">
                <a:solidFill>
                  <a:schemeClr val="bg1"/>
                </a:solidFill>
              </a:rPr>
              <a:t>考生群体的原始分被转换为从高到低A、B、C、D、E共5个等级，每个考生的等级由其在该选考科目群体</a:t>
            </a:r>
            <a:r>
              <a:rPr lang="zh-CN" altLang="en-US" dirty="0" smtClean="0">
                <a:solidFill>
                  <a:schemeClr val="bg1"/>
                </a:solidFill>
              </a:rPr>
              <a:t>的位置确定</a:t>
            </a:r>
            <a:r>
              <a:rPr lang="zh-CN" altLang="en-US" dirty="0">
                <a:solidFill>
                  <a:schemeClr val="bg1"/>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8"/>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9"/>
              </p:custDataLst>
            </p:nvPr>
          </p:nvPicPr>
          <p:blipFill>
            <a:blip r:embed="rId12"/>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二、等级赋分办法介绍</a:t>
            </a:r>
          </a:p>
        </p:txBody>
      </p:sp>
      <p:sp>
        <p:nvSpPr>
          <p:cNvPr id="106" name="文本框 105"/>
          <p:cNvSpPr txBox="1"/>
          <p:nvPr/>
        </p:nvSpPr>
        <p:spPr>
          <a:xfrm>
            <a:off x="730250" y="1428750"/>
            <a:ext cx="10089515" cy="1421928"/>
          </a:xfrm>
          <a:prstGeom prst="rect">
            <a:avLst/>
          </a:prstGeom>
          <a:noFill/>
          <a:ln w="9525">
            <a:noFill/>
          </a:ln>
        </p:spPr>
        <p:txBody>
          <a:bodyPr wrap="square">
            <a:spAutoFit/>
          </a:bodyPr>
          <a:lstStyle/>
          <a:p>
            <a:pPr indent="409575">
              <a:lnSpc>
                <a:spcPct val="120000"/>
              </a:lnSpc>
            </a:pPr>
            <a:r>
              <a:rPr 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2、等级赋分</a:t>
            </a:r>
            <a:r>
              <a:rPr lang="zh-CN" b="1" dirty="0"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转换：</a:t>
            </a:r>
            <a:r>
              <a:rPr lang="zh-CN" altLang="en-US" dirty="0">
                <a:solidFill>
                  <a:schemeClr val="bg1"/>
                </a:solidFill>
              </a:rPr>
              <a:t>目的是按照计算规则和已经确定</a:t>
            </a:r>
            <a:r>
              <a:rPr lang="zh-CN" altLang="en-US" dirty="0" smtClean="0">
                <a:solidFill>
                  <a:schemeClr val="bg1"/>
                </a:solidFill>
              </a:rPr>
              <a:t>的各</a:t>
            </a:r>
            <a:r>
              <a:rPr lang="zh-CN" altLang="en-US" dirty="0">
                <a:solidFill>
                  <a:schemeClr val="bg1"/>
                </a:solidFill>
              </a:rPr>
              <a:t>区间上下限，计算每名考生的赋分</a:t>
            </a:r>
            <a:r>
              <a:rPr lang="zh-CN" altLang="en-US" dirty="0" smtClean="0">
                <a:solidFill>
                  <a:schemeClr val="bg1"/>
                </a:solidFill>
              </a:rPr>
              <a:t>。</a:t>
            </a:r>
            <a:r>
              <a:rPr lang="zh-CN" altLang="en-US" b="0" dirty="0" smtClean="0">
                <a:solidFill>
                  <a:schemeClr val="bg1"/>
                </a:solidFill>
              </a:rPr>
              <a:t>从</a:t>
            </a:r>
            <a:r>
              <a:rPr lang="zh-CN" altLang="en-US" b="0" dirty="0">
                <a:solidFill>
                  <a:schemeClr val="bg1"/>
                </a:solidFill>
              </a:rPr>
              <a:t>A至E每个等级</a:t>
            </a:r>
            <a:r>
              <a:rPr lang="zh-CN" altLang="en-US" b="0" dirty="0" smtClean="0">
                <a:solidFill>
                  <a:schemeClr val="bg1"/>
                </a:solidFill>
              </a:rPr>
              <a:t>按照原始分1</a:t>
            </a:r>
            <a:r>
              <a:rPr lang="zh-CN" altLang="en-US" b="0" dirty="0">
                <a:solidFill>
                  <a:schemeClr val="bg1"/>
                </a:solidFill>
              </a:rPr>
              <a:t>分1档的分数间隔对各个等级进行连续赋分</a:t>
            </a:r>
            <a:r>
              <a:rPr lang="zh-CN" altLang="en-US" b="0" dirty="0" smtClean="0">
                <a:solidFill>
                  <a:schemeClr val="bg1"/>
                </a:solidFill>
              </a:rPr>
              <a:t>。根据</a:t>
            </a:r>
            <a:r>
              <a:rPr lang="zh-CN" altLang="en-US" b="0" dirty="0">
                <a:solidFill>
                  <a:schemeClr val="bg1"/>
                </a:solidFill>
              </a:rPr>
              <a:t>每个考生的原始分数及其所在等级</a:t>
            </a:r>
            <a:r>
              <a:rPr lang="zh-CN" altLang="en-US" b="0" dirty="0" smtClean="0">
                <a:solidFill>
                  <a:schemeClr val="bg1"/>
                </a:solidFill>
              </a:rPr>
              <a:t>的</a:t>
            </a:r>
            <a:r>
              <a:rPr lang="zh-CN" altLang="en-US" dirty="0">
                <a:solidFill>
                  <a:schemeClr val="bg1"/>
                </a:solidFill>
              </a:rPr>
              <a:t>原始分区间</a:t>
            </a:r>
            <a:r>
              <a:rPr lang="zh-CN" altLang="en-US" dirty="0" smtClean="0">
                <a:solidFill>
                  <a:schemeClr val="bg1"/>
                </a:solidFill>
              </a:rPr>
              <a:t>上下限、赋</a:t>
            </a:r>
            <a:r>
              <a:rPr lang="zh-CN" altLang="en-US" b="0" dirty="0">
                <a:solidFill>
                  <a:schemeClr val="bg1"/>
                </a:solidFill>
              </a:rPr>
              <a:t>分</a:t>
            </a:r>
            <a:r>
              <a:rPr lang="zh-CN" altLang="en-US" b="0" dirty="0" smtClean="0">
                <a:solidFill>
                  <a:schemeClr val="bg1"/>
                </a:solidFill>
              </a:rPr>
              <a:t>区间上下限，</a:t>
            </a:r>
            <a:r>
              <a:rPr lang="zh-CN" altLang="en-US" b="0" dirty="0">
                <a:solidFill>
                  <a:schemeClr val="bg1"/>
                </a:solidFill>
              </a:rPr>
              <a:t>运用</a:t>
            </a:r>
            <a:r>
              <a:rPr lang="zh-CN" altLang="en-US" dirty="0">
                <a:solidFill>
                  <a:schemeClr val="bg1"/>
                </a:solidFill>
              </a:rPr>
              <a:t>等比例转换法</a:t>
            </a:r>
            <a:r>
              <a:rPr lang="zh-CN" altLang="en-US" b="0" dirty="0">
                <a:solidFill>
                  <a:schemeClr val="bg1"/>
                </a:solidFill>
              </a:rPr>
              <a:t>则</a:t>
            </a:r>
            <a:r>
              <a:rPr lang="zh-CN" altLang="en-US" b="0" dirty="0" smtClean="0">
                <a:solidFill>
                  <a:schemeClr val="bg1"/>
                </a:solidFill>
              </a:rPr>
              <a:t>将原始</a:t>
            </a:r>
            <a:r>
              <a:rPr lang="zh-CN" altLang="en-US" b="0" dirty="0">
                <a:solidFill>
                  <a:schemeClr val="bg1"/>
                </a:solidFill>
              </a:rPr>
              <a:t>分换算成等级分数。</a:t>
            </a:r>
          </a:p>
        </p:txBody>
      </p:sp>
      <p:pic>
        <p:nvPicPr>
          <p:cNvPr id="18" name="图片 17"/>
          <p:cNvPicPr>
            <a:picLocks noChangeAspect="1"/>
          </p:cNvPicPr>
          <p:nvPr>
            <p:custDataLst>
              <p:tags r:id="rId5"/>
            </p:custDataLst>
          </p:nvPr>
        </p:nvPicPr>
        <p:blipFill>
          <a:blip r:embed="rId13"/>
          <a:srcRect l="-537" t="12723" r="3893" b="8792"/>
          <a:stretch>
            <a:fillRect/>
          </a:stretch>
        </p:blipFill>
        <p:spPr>
          <a:xfrm>
            <a:off x="1129665" y="3027536"/>
            <a:ext cx="1828800" cy="697230"/>
          </a:xfrm>
          <a:prstGeom prst="rect">
            <a:avLst/>
          </a:prstGeom>
        </p:spPr>
      </p:pic>
      <p:sp>
        <p:nvSpPr>
          <p:cNvPr id="108" name="文本框 107"/>
          <p:cNvSpPr txBox="1"/>
          <p:nvPr/>
        </p:nvSpPr>
        <p:spPr>
          <a:xfrm>
            <a:off x="3106420" y="2993881"/>
            <a:ext cx="4660900" cy="732508"/>
          </a:xfrm>
          <a:prstGeom prst="rect">
            <a:avLst/>
          </a:prstGeom>
          <a:noFill/>
          <a:ln w="9525">
            <a:noFill/>
          </a:ln>
        </p:spPr>
        <p:txBody>
          <a:bodyPr wrap="square">
            <a:spAutoFit/>
          </a:bodyPr>
          <a:lstStyle/>
          <a:p>
            <a:pPr indent="409575">
              <a:lnSpc>
                <a:spcPct val="130000"/>
              </a:lnSpc>
            </a:pPr>
            <a:r>
              <a:rPr lang="zh-CN" sz="1600" b="1" dirty="0">
                <a:solidFill>
                  <a:srgbClr val="FF0000"/>
                </a:solidFill>
                <a:latin typeface="华文细黑" panose="02010600040101010101" charset="-122"/>
                <a:ea typeface="华文细黑" panose="02010600040101010101" charset="-122"/>
                <a:cs typeface="华文细黑" panose="02010600040101010101" charset="-122"/>
              </a:rPr>
              <a:t>Y1</a:t>
            </a:r>
            <a:r>
              <a:rPr lang="zh-CN" sz="1600" b="1" dirty="0">
                <a:solidFill>
                  <a:schemeClr val="bg1"/>
                </a:solidFill>
                <a:latin typeface="华文细黑" panose="02010600040101010101" charset="-122"/>
                <a:ea typeface="华文细黑" panose="02010600040101010101" charset="-122"/>
                <a:cs typeface="华文细黑" panose="02010600040101010101" charset="-122"/>
              </a:rPr>
              <a:t>、</a:t>
            </a:r>
            <a:r>
              <a:rPr lang="zh-CN" sz="1600" b="1" dirty="0">
                <a:solidFill>
                  <a:srgbClr val="FFC000"/>
                </a:solidFill>
                <a:latin typeface="华文细黑" panose="02010600040101010101" charset="-122"/>
                <a:ea typeface="华文细黑" panose="02010600040101010101" charset="-122"/>
                <a:cs typeface="华文细黑" panose="02010600040101010101" charset="-122"/>
              </a:rPr>
              <a:t>Y2</a:t>
            </a:r>
            <a:r>
              <a:rPr lang="zh-CN" sz="1600" b="1" dirty="0">
                <a:solidFill>
                  <a:schemeClr val="bg1"/>
                </a:solidFill>
                <a:latin typeface="华文细黑" panose="02010600040101010101" charset="-122"/>
                <a:ea typeface="华文细黑" panose="02010600040101010101" charset="-122"/>
                <a:cs typeface="华文细黑" panose="02010600040101010101" charset="-122"/>
              </a:rPr>
              <a:t>分别</a:t>
            </a:r>
            <a:r>
              <a:rPr lang="zh-CN" sz="1600" b="1" dirty="0" smtClean="0">
                <a:solidFill>
                  <a:schemeClr val="bg1"/>
                </a:solidFill>
                <a:latin typeface="华文细黑" panose="02010600040101010101" charset="-122"/>
                <a:ea typeface="华文细黑" panose="02010600040101010101" charset="-122"/>
                <a:cs typeface="华文细黑" panose="02010600040101010101" charset="-122"/>
              </a:rPr>
              <a:t>表示</a:t>
            </a:r>
            <a:r>
              <a:rPr lang="zh-CN" altLang="en-US" sz="1600" b="1" dirty="0" smtClean="0">
                <a:solidFill>
                  <a:schemeClr val="bg1"/>
                </a:solidFill>
                <a:latin typeface="华文细黑" panose="02010600040101010101" charset="-122"/>
                <a:ea typeface="华文细黑" panose="02010600040101010101" charset="-122"/>
                <a:cs typeface="华文细黑" panose="02010600040101010101" charset="-122"/>
              </a:rPr>
              <a:t>原始</a:t>
            </a:r>
            <a:r>
              <a:rPr lang="zh-CN" sz="1600" b="1" dirty="0" smtClean="0">
                <a:solidFill>
                  <a:schemeClr val="bg1"/>
                </a:solidFill>
                <a:latin typeface="华文细黑" panose="02010600040101010101" charset="-122"/>
                <a:ea typeface="华文细黑" panose="02010600040101010101" charset="-122"/>
                <a:cs typeface="华文细黑" panose="02010600040101010101" charset="-122"/>
              </a:rPr>
              <a:t>分</a:t>
            </a:r>
            <a:r>
              <a:rPr lang="zh-CN" sz="1600" b="1" dirty="0">
                <a:solidFill>
                  <a:schemeClr val="bg1"/>
                </a:solidFill>
                <a:latin typeface="华文细黑" panose="02010600040101010101" charset="-122"/>
                <a:ea typeface="华文细黑" panose="02010600040101010101" charset="-122"/>
                <a:cs typeface="华文细黑" panose="02010600040101010101" charset="-122"/>
              </a:rPr>
              <a:t>区间的</a:t>
            </a:r>
            <a:r>
              <a:rPr lang="zh-CN" sz="1600" b="1" dirty="0">
                <a:solidFill>
                  <a:srgbClr val="FF0000"/>
                </a:solidFill>
                <a:latin typeface="华文细黑" panose="02010600040101010101" charset="-122"/>
                <a:ea typeface="华文细黑" panose="02010600040101010101" charset="-122"/>
                <a:cs typeface="华文细黑" panose="02010600040101010101" charset="-122"/>
              </a:rPr>
              <a:t>下限</a:t>
            </a:r>
            <a:r>
              <a:rPr lang="zh-CN" sz="1600" b="1" dirty="0">
                <a:solidFill>
                  <a:schemeClr val="bg1"/>
                </a:solidFill>
                <a:latin typeface="华文细黑" panose="02010600040101010101" charset="-122"/>
                <a:ea typeface="华文细黑" panose="02010600040101010101" charset="-122"/>
                <a:cs typeface="华文细黑" panose="02010600040101010101" charset="-122"/>
              </a:rPr>
              <a:t>和</a:t>
            </a:r>
            <a:r>
              <a:rPr lang="zh-CN" sz="1600" b="1" dirty="0">
                <a:solidFill>
                  <a:srgbClr val="FFC000"/>
                </a:solidFill>
                <a:latin typeface="华文细黑" panose="02010600040101010101" charset="-122"/>
                <a:ea typeface="华文细黑" panose="02010600040101010101" charset="-122"/>
                <a:cs typeface="华文细黑" panose="02010600040101010101" charset="-122"/>
              </a:rPr>
              <a:t>上限</a:t>
            </a:r>
            <a:r>
              <a:rPr lang="zh-CN" sz="1600" b="1" dirty="0">
                <a:solidFill>
                  <a:schemeClr val="bg1"/>
                </a:solidFill>
                <a:latin typeface="华文细黑" panose="02010600040101010101" charset="-122"/>
                <a:ea typeface="华文细黑" panose="02010600040101010101" charset="-122"/>
                <a:cs typeface="华文细黑" panose="02010600040101010101" charset="-122"/>
              </a:rPr>
              <a:t>；</a:t>
            </a:r>
          </a:p>
          <a:p>
            <a:pPr indent="409575">
              <a:lnSpc>
                <a:spcPct val="130000"/>
              </a:lnSpc>
            </a:pPr>
            <a:r>
              <a:rPr lang="zh-CN" sz="1600" b="1" dirty="0">
                <a:solidFill>
                  <a:srgbClr val="C00000"/>
                </a:solidFill>
                <a:latin typeface="华文细黑" panose="02010600040101010101" charset="-122"/>
                <a:ea typeface="华文细黑" panose="02010600040101010101" charset="-122"/>
                <a:cs typeface="华文细黑" panose="02010600040101010101" charset="-122"/>
              </a:rPr>
              <a:t>T1</a:t>
            </a:r>
            <a:r>
              <a:rPr lang="zh-CN" sz="1600" b="1" dirty="0">
                <a:solidFill>
                  <a:schemeClr val="bg1"/>
                </a:solidFill>
                <a:latin typeface="华文细黑" panose="02010600040101010101" charset="-122"/>
                <a:ea typeface="华文细黑" panose="02010600040101010101" charset="-122"/>
                <a:cs typeface="华文细黑" panose="02010600040101010101" charset="-122"/>
              </a:rPr>
              <a:t>、</a:t>
            </a:r>
            <a:r>
              <a:rPr lang="zh-CN" sz="1600" b="1" dirty="0">
                <a:solidFill>
                  <a:srgbClr val="FFC000"/>
                </a:solidFill>
                <a:latin typeface="华文细黑" panose="02010600040101010101" charset="-122"/>
                <a:ea typeface="华文细黑" panose="02010600040101010101" charset="-122"/>
                <a:cs typeface="华文细黑" panose="02010600040101010101" charset="-122"/>
              </a:rPr>
              <a:t>T2</a:t>
            </a:r>
            <a:r>
              <a:rPr lang="zh-CN" sz="1600" b="1" dirty="0">
                <a:solidFill>
                  <a:schemeClr val="bg1"/>
                </a:solidFill>
                <a:latin typeface="华文细黑" panose="02010600040101010101" charset="-122"/>
                <a:ea typeface="华文细黑" panose="02010600040101010101" charset="-122"/>
                <a:cs typeface="华文细黑" panose="02010600040101010101" charset="-122"/>
              </a:rPr>
              <a:t>分别表示赋分区间的</a:t>
            </a:r>
            <a:r>
              <a:rPr lang="zh-CN" sz="1600" b="1" dirty="0">
                <a:solidFill>
                  <a:srgbClr val="C00000"/>
                </a:solidFill>
                <a:latin typeface="华文细黑" panose="02010600040101010101" charset="-122"/>
                <a:ea typeface="华文细黑" panose="02010600040101010101" charset="-122"/>
                <a:cs typeface="华文细黑" panose="02010600040101010101" charset="-122"/>
              </a:rPr>
              <a:t>下限</a:t>
            </a:r>
            <a:r>
              <a:rPr lang="zh-CN" sz="1600" b="1" dirty="0">
                <a:solidFill>
                  <a:schemeClr val="bg1"/>
                </a:solidFill>
                <a:latin typeface="华文细黑" panose="02010600040101010101" charset="-122"/>
                <a:ea typeface="华文细黑" panose="02010600040101010101" charset="-122"/>
                <a:cs typeface="华文细黑" panose="02010600040101010101" charset="-122"/>
              </a:rPr>
              <a:t>和</a:t>
            </a:r>
            <a:r>
              <a:rPr lang="zh-CN" sz="1600" b="1" dirty="0">
                <a:solidFill>
                  <a:srgbClr val="FFC000"/>
                </a:solidFill>
                <a:latin typeface="华文细黑" panose="02010600040101010101" charset="-122"/>
                <a:ea typeface="华文细黑" panose="02010600040101010101" charset="-122"/>
                <a:cs typeface="华文细黑" panose="02010600040101010101" charset="-122"/>
              </a:rPr>
              <a:t>上限</a:t>
            </a:r>
            <a:r>
              <a:rPr lang="zh-CN" sz="1600" b="1" dirty="0">
                <a:solidFill>
                  <a:schemeClr val="bg1"/>
                </a:solidFill>
                <a:latin typeface="华文细黑" panose="02010600040101010101" charset="-122"/>
                <a:ea typeface="华文细黑" panose="02010600040101010101" charset="-122"/>
                <a:cs typeface="华文细黑" panose="02010600040101010101" charset="-122"/>
              </a:rPr>
              <a:t>；</a:t>
            </a:r>
            <a:endParaRPr lang="zh-CN" altLang="en-US" sz="1600" b="1" dirty="0">
              <a:solidFill>
                <a:schemeClr val="bg1"/>
              </a:solidFill>
              <a:latin typeface="华文细黑" panose="02010600040101010101" charset="-122"/>
              <a:ea typeface="华文细黑" panose="02010600040101010101" charset="-122"/>
              <a:cs typeface="华文细黑" panose="02010600040101010101" charset="-122"/>
            </a:endParaRPr>
          </a:p>
        </p:txBody>
      </p:sp>
      <p:sp>
        <p:nvSpPr>
          <p:cNvPr id="19" name="文本框 18"/>
          <p:cNvSpPr txBox="1"/>
          <p:nvPr/>
        </p:nvSpPr>
        <p:spPr>
          <a:xfrm>
            <a:off x="7626985" y="2951336"/>
            <a:ext cx="2985135" cy="766445"/>
          </a:xfrm>
          <a:prstGeom prst="rect">
            <a:avLst/>
          </a:prstGeom>
          <a:noFill/>
          <a:ln w="9525">
            <a:noFill/>
          </a:ln>
        </p:spPr>
        <p:txBody>
          <a:bodyPr wrap="square">
            <a:noAutofit/>
          </a:bodyPr>
          <a:lstStyle/>
          <a:p>
            <a:pPr indent="409575">
              <a:lnSpc>
                <a:spcPct val="130000"/>
              </a:lnSpc>
              <a:buClrTx/>
              <a:buSzTx/>
              <a:buFontTx/>
            </a:pPr>
            <a:r>
              <a:rPr lang="zh-CN" b="1" dirty="0">
                <a:solidFill>
                  <a:srgbClr val="FFC000"/>
                </a:solidFill>
                <a:latin typeface="华文细黑" panose="02010600040101010101" charset="-122"/>
                <a:ea typeface="华文细黑" panose="02010600040101010101" charset="-122"/>
                <a:cs typeface="华文细黑" panose="02010600040101010101" charset="-122"/>
                <a:sym typeface="+mn-ea"/>
              </a:rPr>
              <a:t>Y</a:t>
            </a:r>
            <a:r>
              <a:rPr lang="zh-CN" sz="1600" b="1" dirty="0">
                <a:solidFill>
                  <a:schemeClr val="bg1"/>
                </a:solidFill>
                <a:latin typeface="华文细黑" panose="02010600040101010101" charset="-122"/>
                <a:ea typeface="华文细黑" panose="02010600040101010101" charset="-122"/>
                <a:cs typeface="华文细黑" panose="02010600040101010101" charset="-122"/>
                <a:sym typeface="+mn-ea"/>
              </a:rPr>
              <a:t>表示</a:t>
            </a:r>
            <a:r>
              <a:rPr lang="zh-CN" sz="1600" b="1" u="sng" dirty="0" smtClean="0">
                <a:solidFill>
                  <a:srgbClr val="FFC000"/>
                </a:solidFill>
                <a:latin typeface="黑体" panose="02010609060101010101" charset="-122"/>
                <a:ea typeface="黑体" panose="02010609060101010101" charset="-122"/>
                <a:cs typeface="华文细黑" panose="02010600040101010101" charset="-122"/>
                <a:sym typeface="+mn-ea"/>
              </a:rPr>
              <a:t>考生</a:t>
            </a:r>
            <a:r>
              <a:rPr lang="zh-CN" altLang="en-US" sz="1600" b="1" u="sng" dirty="0" smtClean="0">
                <a:solidFill>
                  <a:srgbClr val="FFC000"/>
                </a:solidFill>
                <a:latin typeface="黑体" panose="02010609060101010101" charset="-122"/>
                <a:ea typeface="黑体" panose="02010609060101010101" charset="-122"/>
                <a:cs typeface="华文细黑" panose="02010600040101010101" charset="-122"/>
                <a:sym typeface="+mn-ea"/>
              </a:rPr>
              <a:t>的原始</a:t>
            </a:r>
            <a:r>
              <a:rPr lang="zh-CN" sz="1600" b="1" u="sng" dirty="0" smtClean="0">
                <a:solidFill>
                  <a:srgbClr val="FFC000"/>
                </a:solidFill>
                <a:latin typeface="黑体" panose="02010609060101010101" charset="-122"/>
                <a:ea typeface="黑体" panose="02010609060101010101" charset="-122"/>
                <a:cs typeface="华文细黑" panose="02010600040101010101" charset="-122"/>
                <a:sym typeface="+mn-ea"/>
              </a:rPr>
              <a:t>分</a:t>
            </a:r>
            <a:r>
              <a:rPr lang="zh-CN" sz="1600" b="1" dirty="0">
                <a:solidFill>
                  <a:schemeClr val="bg1"/>
                </a:solidFill>
                <a:latin typeface="华文细黑" panose="02010600040101010101" charset="-122"/>
                <a:ea typeface="华文细黑" panose="02010600040101010101" charset="-122"/>
                <a:cs typeface="华文细黑" panose="02010600040101010101" charset="-122"/>
                <a:sym typeface="+mn-ea"/>
              </a:rPr>
              <a:t>；</a:t>
            </a:r>
          </a:p>
          <a:p>
            <a:pPr indent="409575">
              <a:lnSpc>
                <a:spcPct val="130000"/>
              </a:lnSpc>
              <a:buClrTx/>
              <a:buSzTx/>
              <a:buFontTx/>
            </a:pPr>
            <a:r>
              <a:rPr lang="zh-CN" b="1" dirty="0">
                <a:solidFill>
                  <a:srgbClr val="C00000"/>
                </a:solidFill>
                <a:latin typeface="华文细黑" panose="02010600040101010101" charset="-122"/>
                <a:ea typeface="华文细黑" panose="02010600040101010101" charset="-122"/>
                <a:cs typeface="华文细黑" panose="02010600040101010101" charset="-122"/>
                <a:sym typeface="+mn-ea"/>
              </a:rPr>
              <a:t>T</a:t>
            </a:r>
            <a:r>
              <a:rPr lang="zh-CN" sz="1600" b="1" dirty="0" smtClean="0">
                <a:solidFill>
                  <a:schemeClr val="bg1"/>
                </a:solidFill>
                <a:latin typeface="华文细黑" panose="02010600040101010101" charset="-122"/>
                <a:ea typeface="华文细黑" panose="02010600040101010101" charset="-122"/>
                <a:cs typeface="华文细黑" panose="02010600040101010101" charset="-122"/>
                <a:sym typeface="+mn-ea"/>
              </a:rPr>
              <a:t>表示</a:t>
            </a:r>
            <a:r>
              <a:rPr lang="zh-CN" altLang="en-US" sz="1600" b="1" u="sng" dirty="0" smtClean="0">
                <a:solidFill>
                  <a:srgbClr val="C00000"/>
                </a:solidFill>
                <a:latin typeface="黑体" panose="02010609060101010101" charset="-122"/>
                <a:ea typeface="黑体" panose="02010609060101010101" charset="-122"/>
                <a:cs typeface="华文细黑" panose="02010600040101010101" charset="-122"/>
                <a:sym typeface="+mn-ea"/>
              </a:rPr>
              <a:t>考生的</a:t>
            </a:r>
            <a:r>
              <a:rPr lang="zh-CN" sz="1600" b="1" u="sng" dirty="0" smtClean="0">
                <a:solidFill>
                  <a:srgbClr val="C00000"/>
                </a:solidFill>
                <a:latin typeface="黑体" panose="02010609060101010101" charset="-122"/>
                <a:ea typeface="黑体" panose="02010609060101010101" charset="-122"/>
                <a:cs typeface="华文细黑" panose="02010600040101010101" charset="-122"/>
                <a:sym typeface="+mn-ea"/>
              </a:rPr>
              <a:t>转换</a:t>
            </a:r>
            <a:r>
              <a:rPr lang="zh-CN" sz="1600" b="1" u="sng" dirty="0">
                <a:solidFill>
                  <a:srgbClr val="C00000"/>
                </a:solidFill>
                <a:latin typeface="黑体" panose="02010609060101010101" charset="-122"/>
                <a:ea typeface="黑体" panose="02010609060101010101" charset="-122"/>
                <a:cs typeface="华文细黑" panose="02010600040101010101" charset="-122"/>
                <a:sym typeface="+mn-ea"/>
              </a:rPr>
              <a:t>赋分</a:t>
            </a:r>
            <a:r>
              <a:rPr lang="zh-CN" sz="1600" b="1" dirty="0">
                <a:solidFill>
                  <a:schemeClr val="bg1"/>
                </a:solidFill>
                <a:latin typeface="华文细黑" panose="02010600040101010101" charset="-122"/>
                <a:ea typeface="华文细黑" panose="02010600040101010101" charset="-122"/>
                <a:cs typeface="华文细黑" panose="02010600040101010101" charset="-122"/>
                <a:sym typeface="+mn-ea"/>
              </a:rPr>
              <a:t>。</a:t>
            </a:r>
          </a:p>
        </p:txBody>
      </p:sp>
      <p:sp useBgFill="1">
        <p:nvSpPr>
          <p:cNvPr id="20" name="文本框 19"/>
          <p:cNvSpPr txBox="1"/>
          <p:nvPr/>
        </p:nvSpPr>
        <p:spPr>
          <a:xfrm>
            <a:off x="927100" y="3982576"/>
            <a:ext cx="4261485" cy="423545"/>
          </a:xfrm>
          <a:prstGeom prst="rect">
            <a:avLst/>
          </a:prstGeom>
        </p:spPr>
        <p:txBody>
          <a:bodyPr wrap="square" rtlCol="0" anchor="t">
            <a:spAutoFit/>
          </a:bodyPr>
          <a:lstStyle/>
          <a:p>
            <a:pPr fontAlgn="auto">
              <a:lnSpc>
                <a:spcPct val="120000"/>
              </a:lnSpc>
              <a:spcBef>
                <a:spcPts val="0"/>
              </a:spcBef>
              <a:spcAft>
                <a:spcPts val="0"/>
              </a:spcAft>
            </a:pPr>
            <a:r>
              <a:rPr lang="en-US" altLang="zh-CN"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由上述公式可以推导出赋分转换公式</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pic>
        <p:nvPicPr>
          <p:cNvPr id="21" name="图片 20"/>
          <p:cNvPicPr>
            <a:picLocks noChangeAspect="1"/>
          </p:cNvPicPr>
          <p:nvPr>
            <p:custDataLst>
              <p:tags r:id="rId6"/>
            </p:custDataLst>
          </p:nvPr>
        </p:nvPicPr>
        <p:blipFill>
          <a:blip r:embed="rId14"/>
          <a:stretch>
            <a:fillRect/>
          </a:stretch>
        </p:blipFill>
        <p:spPr>
          <a:xfrm>
            <a:off x="5311775" y="3903836"/>
            <a:ext cx="3571240" cy="583565"/>
          </a:xfrm>
          <a:prstGeom prst="rect">
            <a:avLst/>
          </a:prstGeom>
        </p:spPr>
      </p:pic>
      <p:sp useBgFill="1">
        <p:nvSpPr>
          <p:cNvPr id="22" name="文本框 21"/>
          <p:cNvSpPr txBox="1"/>
          <p:nvPr/>
        </p:nvSpPr>
        <p:spPr>
          <a:xfrm>
            <a:off x="1066800" y="4967461"/>
            <a:ext cx="1174750" cy="423545"/>
          </a:xfrm>
          <a:prstGeom prst="rect">
            <a:avLst/>
          </a:prstGeom>
          <a:noFill/>
        </p:spPr>
        <p:txBody>
          <a:bodyPr wrap="square" rtlCol="0" anchor="t">
            <a:spAutoFit/>
          </a:bodyPr>
          <a:lstStyle/>
          <a:p>
            <a:pPr lvl="0" algn="l">
              <a:lnSpc>
                <a:spcPct val="120000"/>
              </a:lnSpc>
              <a:spcBef>
                <a:spcPts val="0"/>
              </a:spcBef>
              <a:spcAft>
                <a:spcPts val="0"/>
              </a:spcAft>
              <a:buClrTx/>
              <a:buSzTx/>
              <a:buFontTx/>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即：</a:t>
            </a:r>
          </a:p>
        </p:txBody>
      </p:sp>
      <p:pic>
        <p:nvPicPr>
          <p:cNvPr id="3" name="图片 2"/>
          <p:cNvPicPr>
            <a:picLocks noChangeAspect="1"/>
          </p:cNvPicPr>
          <p:nvPr>
            <p:custDataLst>
              <p:tags r:id="rId7"/>
            </p:custDataLst>
          </p:nvPr>
        </p:nvPicPr>
        <p:blipFill>
          <a:blip r:embed="rId15"/>
          <a:stretch>
            <a:fillRect/>
          </a:stretch>
        </p:blipFill>
        <p:spPr>
          <a:xfrm>
            <a:off x="1594485" y="4873481"/>
            <a:ext cx="9740265" cy="8496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二、等级赋分办法介绍</a:t>
            </a:r>
          </a:p>
        </p:txBody>
      </p:sp>
      <p:sp useBgFill="1">
        <p:nvSpPr>
          <p:cNvPr id="108" name="文本框 107"/>
          <p:cNvSpPr txBox="1"/>
          <p:nvPr/>
        </p:nvSpPr>
        <p:spPr>
          <a:xfrm>
            <a:off x="762635" y="1628775"/>
            <a:ext cx="10292080" cy="1087755"/>
          </a:xfrm>
          <a:prstGeom prst="rect">
            <a:avLst/>
          </a:prstGeom>
          <a:noFill/>
        </p:spPr>
        <p:txBody>
          <a:bodyPr wrap="square" rtlCol="0" anchor="t">
            <a:spAutoFit/>
          </a:bodyPr>
          <a:lstStyle/>
          <a:p>
            <a:pPr>
              <a:lnSpc>
                <a:spcPct val="120000"/>
              </a:lnSpc>
              <a:spcBef>
                <a:spcPts val="0"/>
              </a:spcBef>
              <a:spcAft>
                <a:spcPts val="0"/>
              </a:spcAft>
              <a:buClrTx/>
              <a:buSzTx/>
              <a:buFontTx/>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err="1"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假设</a:t>
            </a:r>
            <a:r>
              <a:rPr lang="zh-CN" altLang="en-US"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小明</a:t>
            </a:r>
            <a:r>
              <a:rPr lang="en-US" altLang="zh-CN"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同学思想政治学科原始分为</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81分，而该学科B等级的原始分分布区间为82~61，则该同学思想政治学科的原始分属B等级，B等级的等级分分布区间为85~71，按照转换公式该同学思想政治学科的等级分为：</a:t>
            </a:r>
          </a:p>
        </p:txBody>
      </p:sp>
      <p:pic>
        <p:nvPicPr>
          <p:cNvPr id="8" name="图片 7"/>
          <p:cNvPicPr>
            <a:picLocks noChangeAspect="1"/>
          </p:cNvPicPr>
          <p:nvPr>
            <p:custDataLst>
              <p:tags r:id="rId5"/>
            </p:custDataLst>
          </p:nvPr>
        </p:nvPicPr>
        <p:blipFill>
          <a:blip r:embed="rId12"/>
          <a:srcRect l="4127" t="7524" r="3104" b="10762"/>
          <a:stretch>
            <a:fillRect/>
          </a:stretch>
        </p:blipFill>
        <p:spPr>
          <a:xfrm>
            <a:off x="1618615" y="2958465"/>
            <a:ext cx="2377440" cy="775970"/>
          </a:xfrm>
          <a:prstGeom prst="rect">
            <a:avLst/>
          </a:prstGeom>
        </p:spPr>
      </p:pic>
      <p:sp useBgFill="1">
        <p:nvSpPr>
          <p:cNvPr id="13" name="文本框 12"/>
          <p:cNvSpPr txBox="1"/>
          <p:nvPr/>
        </p:nvSpPr>
        <p:spPr>
          <a:xfrm>
            <a:off x="4172585" y="3062605"/>
            <a:ext cx="889635" cy="423545"/>
          </a:xfrm>
          <a:prstGeom prst="rect">
            <a:avLst/>
          </a:prstGeom>
          <a:noFill/>
        </p:spPr>
        <p:txBody>
          <a:bodyPr wrap="square" rtlCol="0" anchor="t">
            <a:spAutoFit/>
          </a:bodyPr>
          <a:lstStyle/>
          <a:p>
            <a:pPr lvl="0" algn="l">
              <a:lnSpc>
                <a:spcPct val="120000"/>
              </a:lnSpc>
              <a:spcBef>
                <a:spcPts val="0"/>
              </a:spcBef>
              <a:spcAft>
                <a:spcPts val="0"/>
              </a:spcAft>
              <a:buClrTx/>
              <a:buSzTx/>
              <a:buFontTx/>
            </a:pPr>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解得</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pic>
        <p:nvPicPr>
          <p:cNvPr id="15" name="图片 14"/>
          <p:cNvPicPr>
            <a:picLocks noChangeAspect="1"/>
          </p:cNvPicPr>
          <p:nvPr>
            <p:custDataLst>
              <p:tags r:id="rId6"/>
            </p:custDataLst>
          </p:nvPr>
        </p:nvPicPr>
        <p:blipFill>
          <a:blip r:embed="rId13"/>
          <a:stretch>
            <a:fillRect/>
          </a:stretch>
        </p:blipFill>
        <p:spPr>
          <a:xfrm>
            <a:off x="5279390" y="2958465"/>
            <a:ext cx="3525520" cy="815975"/>
          </a:xfrm>
          <a:prstGeom prst="rect">
            <a:avLst/>
          </a:prstGeom>
        </p:spPr>
      </p:pic>
      <p:sp useBgFill="1">
        <p:nvSpPr>
          <p:cNvPr id="17" name="文本框 16"/>
          <p:cNvSpPr txBox="1"/>
          <p:nvPr/>
        </p:nvSpPr>
        <p:spPr>
          <a:xfrm>
            <a:off x="1049020" y="4226560"/>
            <a:ext cx="9461500" cy="922881"/>
          </a:xfrm>
          <a:prstGeom prst="rect">
            <a:avLst/>
          </a:prstGeom>
          <a:noFill/>
        </p:spPr>
        <p:txBody>
          <a:bodyPr wrap="square" rtlCol="0" anchor="t">
            <a:spAutoFit/>
          </a:bodyPr>
          <a:lstStyle/>
          <a:p>
            <a:pPr lvl="0" algn="l">
              <a:lnSpc>
                <a:spcPct val="160000"/>
              </a:lnSpc>
              <a:spcBef>
                <a:spcPts val="0"/>
              </a:spcBef>
              <a:spcAft>
                <a:spcPts val="0"/>
              </a:spcAft>
              <a:buClrTx/>
              <a:buSzTx/>
              <a:buFontTx/>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小明</a:t>
            </a:r>
            <a:r>
              <a:rPr lang="en-US" altLang="zh-CN"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同学思想政治学科等级分为</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：84分。</a:t>
            </a:r>
          </a:p>
          <a:p>
            <a:pPr lvl="0" algn="l">
              <a:lnSpc>
                <a:spcPct val="160000"/>
              </a:lnSpc>
              <a:spcBef>
                <a:spcPts val="0"/>
              </a:spcBef>
              <a:spcAft>
                <a:spcPts val="0"/>
              </a:spcAft>
              <a:buClrTx/>
              <a:buSzTx/>
              <a:buFontTx/>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6"/>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7"/>
              </p:custDataLst>
            </p:nvPr>
          </p:nvPicPr>
          <p:blipFill>
            <a:blip r:embed="rId10"/>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二、等级赋分办法介绍</a:t>
            </a:r>
          </a:p>
        </p:txBody>
      </p:sp>
      <p:pic>
        <p:nvPicPr>
          <p:cNvPr id="2" name="图片 10" descr="示例图"/>
          <p:cNvPicPr>
            <a:picLocks noChangeAspect="1"/>
          </p:cNvPicPr>
          <p:nvPr>
            <p:custDataLst>
              <p:tags r:id="rId5"/>
            </p:custDataLst>
          </p:nvPr>
        </p:nvPicPr>
        <p:blipFill>
          <a:blip r:embed="rId11"/>
          <a:stretch>
            <a:fillRect/>
          </a:stretch>
        </p:blipFill>
        <p:spPr>
          <a:xfrm>
            <a:off x="1530350" y="2317750"/>
            <a:ext cx="8294370" cy="3126740"/>
          </a:xfrm>
          <a:prstGeom prst="rect">
            <a:avLst/>
          </a:prstGeom>
        </p:spPr>
      </p:pic>
      <p:sp useBgFill="1">
        <p:nvSpPr>
          <p:cNvPr id="108" name="文本框 107"/>
          <p:cNvSpPr txBox="1"/>
          <p:nvPr/>
        </p:nvSpPr>
        <p:spPr>
          <a:xfrm>
            <a:off x="1327150" y="1615440"/>
            <a:ext cx="5080000" cy="396583"/>
          </a:xfrm>
          <a:prstGeom prst="rect">
            <a:avLst/>
          </a:prstGeom>
          <a:noFill/>
        </p:spPr>
        <p:txBody>
          <a:bodyPr wrap="square" rtlCol="0" anchor="t">
            <a:spAutoFit/>
          </a:bodyPr>
          <a:lstStyle/>
          <a:p>
            <a:pPr lvl="0" algn="l">
              <a:lnSpc>
                <a:spcPct val="120000"/>
              </a:lnSpc>
              <a:spcBef>
                <a:spcPts val="0"/>
              </a:spcBef>
              <a:spcAft>
                <a:spcPts val="0"/>
              </a:spcAft>
              <a:buClrTx/>
              <a:buSzTx/>
              <a:buFontTx/>
            </a:pPr>
            <a:r>
              <a:rPr lang="en-US" altLang="zh-CN" dirty="0" err="1"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转换示意图</a:t>
            </a:r>
            <a:r>
              <a:rPr lang="en-US" altLang="zh-CN"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三、等级赋分办法的几点说明</a:t>
            </a:r>
          </a:p>
        </p:txBody>
      </p:sp>
      <p:sp>
        <p:nvSpPr>
          <p:cNvPr id="2" name="文本框 1"/>
          <p:cNvSpPr txBox="1"/>
          <p:nvPr>
            <p:custDataLst>
              <p:tags r:id="rId5"/>
            </p:custDataLst>
          </p:nvPr>
        </p:nvSpPr>
        <p:spPr>
          <a:xfrm>
            <a:off x="505460" y="1593215"/>
            <a:ext cx="10151745" cy="429895"/>
          </a:xfrm>
          <a:prstGeom prst="rect">
            <a:avLst/>
          </a:prstGeom>
          <a:noFill/>
        </p:spPr>
        <p:txBody>
          <a:bodyPr wrap="square" rtlCol="0">
            <a:spAutoFit/>
          </a:bodyPr>
          <a:lstStyle/>
          <a:p>
            <a:pPr marL="457200" indent="-457200" algn="l">
              <a:buFont typeface="Wingdings" panose="05000000000000000000" charset="0"/>
              <a:buChar char="u"/>
            </a:pPr>
            <a:r>
              <a:rPr sz="22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1、为什么物理和历史可以按原始成绩计入考生总成绩？</a:t>
            </a:r>
          </a:p>
        </p:txBody>
      </p:sp>
      <p:cxnSp>
        <p:nvCxnSpPr>
          <p:cNvPr id="3" name="直接连接符 2"/>
          <p:cNvCxnSpPr/>
          <p:nvPr>
            <p:custDataLst>
              <p:tags r:id="rId6"/>
            </p:custDataLst>
          </p:nvPr>
        </p:nvCxnSpPr>
        <p:spPr>
          <a:xfrm flipV="1">
            <a:off x="790031" y="2083980"/>
            <a:ext cx="9109075" cy="48895"/>
          </a:xfrm>
          <a:prstGeom prst="line">
            <a:avLst/>
          </a:prstGeom>
          <a:ln w="28575" cmpd="dbl">
            <a:solidFill>
              <a:srgbClr val="5EA2FC"/>
            </a:solidFill>
            <a:prstDash val="dash"/>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419225" y="2281555"/>
            <a:ext cx="9354185" cy="3270885"/>
          </a:xfrm>
          <a:prstGeom prst="roundRect">
            <a:avLst/>
          </a:prstGeom>
          <a:gradFill>
            <a:gsLst>
              <a:gs pos="20000">
                <a:schemeClr val="accent1"/>
              </a:gs>
              <a:gs pos="3000">
                <a:schemeClr val="accent1">
                  <a:lumMod val="60000"/>
                  <a:lumOff val="40000"/>
                </a:schemeClr>
              </a:gs>
              <a:gs pos="56000">
                <a:schemeClr val="accent1"/>
              </a:gs>
              <a:gs pos="79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50000"/>
              </a:lnSpc>
              <a:buClrTx/>
              <a:buSzTx/>
              <a:buFontTx/>
            </a:pPr>
            <a:r>
              <a:rPr lang="en-US" altLang="zh-CN"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我省《综合改革实施方案》已经明确，“按照首选科目物理、历史两个类别分别编制招生计划，分别划定录取控制分数线”。也就是说，在录取时选考物理和选考历史的考生将分别排队录取。因此，选择物理（或历史）的考生将使用同一物理（或历史）试卷，考试群体相同，成绩具有可比性，可以使用原始分计入考生总成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三、等级赋分办法的几点说明</a:t>
            </a:r>
          </a:p>
        </p:txBody>
      </p:sp>
      <p:sp>
        <p:nvSpPr>
          <p:cNvPr id="2" name="文本框 1"/>
          <p:cNvSpPr txBox="1"/>
          <p:nvPr>
            <p:custDataLst>
              <p:tags r:id="rId5"/>
            </p:custDataLst>
          </p:nvPr>
        </p:nvSpPr>
        <p:spPr>
          <a:xfrm>
            <a:off x="560070" y="1610995"/>
            <a:ext cx="10151745" cy="368300"/>
          </a:xfrm>
          <a:prstGeom prst="rect">
            <a:avLst/>
          </a:prstGeom>
          <a:noFill/>
        </p:spPr>
        <p:txBody>
          <a:bodyPr wrap="square" rtlCol="0">
            <a:spAutoFit/>
          </a:bodyPr>
          <a:lstStyle/>
          <a:p>
            <a:pPr marL="457200" lvl="0" indent="-457200" algn="l">
              <a:buClrTx/>
              <a:buSzTx/>
              <a:buFont typeface="Wingdings" panose="05000000000000000000" charset="0"/>
              <a:buChar char="u"/>
            </a:pPr>
            <a:r>
              <a:rPr sz="22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2、为什么思想政治、地理、化学、生物学科目考试成绩要实行等级赋分？</a:t>
            </a:r>
          </a:p>
        </p:txBody>
      </p:sp>
      <p:cxnSp>
        <p:nvCxnSpPr>
          <p:cNvPr id="3" name="直接连接符 2"/>
          <p:cNvCxnSpPr/>
          <p:nvPr>
            <p:custDataLst>
              <p:tags r:id="rId6"/>
            </p:custDataLst>
          </p:nvPr>
        </p:nvCxnSpPr>
        <p:spPr>
          <a:xfrm flipV="1">
            <a:off x="790031" y="2083980"/>
            <a:ext cx="9109075" cy="48895"/>
          </a:xfrm>
          <a:prstGeom prst="line">
            <a:avLst/>
          </a:prstGeom>
          <a:ln w="28575" cmpd="dbl">
            <a:solidFill>
              <a:srgbClr val="5EA2FC"/>
            </a:solidFill>
            <a:prstDash val="dash"/>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589405" y="2318385"/>
            <a:ext cx="9354185" cy="3270885"/>
          </a:xfrm>
          <a:prstGeom prst="roundRect">
            <a:avLst/>
          </a:prstGeom>
          <a:gradFill>
            <a:gsLst>
              <a:gs pos="20000">
                <a:schemeClr val="accent1"/>
              </a:gs>
              <a:gs pos="3000">
                <a:schemeClr val="accent1">
                  <a:lumMod val="60000"/>
                  <a:lumOff val="40000"/>
                </a:schemeClr>
              </a:gs>
              <a:gs pos="56000">
                <a:schemeClr val="accent1"/>
              </a:gs>
              <a:gs pos="79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170000"/>
              </a:lnSpc>
              <a:buClrTx/>
              <a:buSzTx/>
              <a:buFontTx/>
            </a:pPr>
            <a:r>
              <a:rPr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sym typeface="+mn-ea"/>
              </a:rPr>
              <a:t>由于再选科目中不同学科试题难度差异和报考相应学科的考生群体不同，选考科目的原始分不具有可比性。如，</a:t>
            </a:r>
            <a:r>
              <a:rPr lang="en-US" altLang="zh-CN"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考生</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小明</a:t>
            </a:r>
            <a:r>
              <a:rPr lang="en-US" altLang="zh-CN"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选考思想政治</a:t>
            </a: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考生</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小亮</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选考化学</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，两人都考了80分</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考生小明</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排在所有选考思想政治考生的第</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1000位</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smtClean="0">
                <a:latin typeface="微软雅黑" panose="020B0503020204020204" pitchFamily="34" charset="-122"/>
                <a:ea typeface="微软雅黑" panose="020B0503020204020204" pitchFamily="34" charset="-122"/>
                <a:cs typeface="微软雅黑" panose="020B0503020204020204" pitchFamily="34" charset="-122"/>
                <a:sym typeface="+mn-ea"/>
              </a:rPr>
              <a:t>考生小</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亮</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排在所有选考化学考生的第</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10000位。若简单将他们各科成绩相加计入高考总成绩并进行比较，既不科学也不公平。因此，需要将不同科目的原始分按照一定规则通过转换得到等级转换分（转换后考生选考科目成绩排队顺序不变），</a:t>
            </a: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sym typeface="+mn-ea"/>
              </a:rPr>
              <a:t>以解决选考科目的原始分不具有可比性的问题</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三、等级赋分办法的几点说明</a:t>
            </a:r>
          </a:p>
        </p:txBody>
      </p:sp>
      <p:sp>
        <p:nvSpPr>
          <p:cNvPr id="2" name="文本框 1"/>
          <p:cNvSpPr txBox="1"/>
          <p:nvPr>
            <p:custDataLst>
              <p:tags r:id="rId5"/>
            </p:custDataLst>
          </p:nvPr>
        </p:nvSpPr>
        <p:spPr>
          <a:xfrm>
            <a:off x="560070" y="1610995"/>
            <a:ext cx="10151745" cy="368300"/>
          </a:xfrm>
          <a:prstGeom prst="rect">
            <a:avLst/>
          </a:prstGeom>
          <a:noFill/>
        </p:spPr>
        <p:txBody>
          <a:bodyPr wrap="square" rtlCol="0">
            <a:spAutoFit/>
          </a:bodyPr>
          <a:lstStyle/>
          <a:p>
            <a:pPr marL="457200" lvl="0" indent="-457200" algn="l">
              <a:buClrTx/>
              <a:buSzTx/>
              <a:buFont typeface="Wingdings" panose="05000000000000000000" charset="0"/>
              <a:buChar char="u"/>
            </a:pPr>
            <a:r>
              <a:rPr sz="22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3、等级赋分模拟转换的情况</a:t>
            </a:r>
          </a:p>
        </p:txBody>
      </p:sp>
      <p:cxnSp>
        <p:nvCxnSpPr>
          <p:cNvPr id="3" name="直接连接符 2"/>
          <p:cNvCxnSpPr/>
          <p:nvPr>
            <p:custDataLst>
              <p:tags r:id="rId6"/>
            </p:custDataLst>
          </p:nvPr>
        </p:nvCxnSpPr>
        <p:spPr>
          <a:xfrm flipV="1">
            <a:off x="790031" y="2083980"/>
            <a:ext cx="9109075" cy="48895"/>
          </a:xfrm>
          <a:prstGeom prst="line">
            <a:avLst/>
          </a:prstGeom>
          <a:ln w="28575" cmpd="dbl">
            <a:solidFill>
              <a:srgbClr val="5EA2FC"/>
            </a:solidFill>
            <a:prstDash val="dash"/>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588135" y="2361565"/>
            <a:ext cx="9354185" cy="3270885"/>
          </a:xfrm>
          <a:prstGeom prst="roundRect">
            <a:avLst/>
          </a:prstGeom>
          <a:gradFill>
            <a:gsLst>
              <a:gs pos="20000">
                <a:schemeClr val="accent1"/>
              </a:gs>
              <a:gs pos="3000">
                <a:schemeClr val="accent1">
                  <a:lumMod val="60000"/>
                  <a:lumOff val="40000"/>
                </a:schemeClr>
              </a:gs>
              <a:gs pos="56000">
                <a:schemeClr val="accent1"/>
              </a:gs>
              <a:gs pos="79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160000"/>
              </a:lnSpc>
              <a:buClrTx/>
              <a:buSzTx/>
              <a:buFontTx/>
            </a:pPr>
            <a:r>
              <a:rPr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sym typeface="+mn-ea"/>
              </a:rPr>
              <a:t>通过使用近两年我省普通高考成绩进行等级赋分模拟转换，重新计算了考生总成绩，并与原总成绩进行比对</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lvl="0" algn="just">
              <a:lnSpc>
                <a:spcPct val="160000"/>
              </a:lnSpc>
              <a:buClrTx/>
              <a:buSzTx/>
              <a:buFontTx/>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1）本科批上线一致率指数理想。经过等级赋分转换后，</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考生</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单科</a:t>
            </a:r>
            <a:r>
              <a:rPr lang="en-US" altLang="zh-CN"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位次不变</a:t>
            </a:r>
            <a:r>
              <a:rPr lang="en-US" altLang="zh-CN" b="1" dirty="0" err="1">
                <a:latin typeface="微软雅黑" panose="020B0503020204020204" pitchFamily="34" charset="-122"/>
                <a:ea typeface="微软雅黑" panose="020B0503020204020204" pitchFamily="34" charset="-122"/>
                <a:cs typeface="微软雅黑" panose="020B0503020204020204" pitchFamily="34" charset="-122"/>
                <a:sym typeface="+mn-ea"/>
              </a:rPr>
              <a:t>，基本不影响考生的上线情况</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p>
          <a:p>
            <a:pPr lvl="0" algn="just">
              <a:lnSpc>
                <a:spcPct val="160000"/>
              </a:lnSpc>
              <a:buClrTx/>
              <a:buSzTx/>
              <a:buFontTx/>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2）赋分以后，考生分数有所提高，标准差差异较小。</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三、等级赋分办法的几点说明</a:t>
            </a:r>
          </a:p>
        </p:txBody>
      </p:sp>
      <p:sp>
        <p:nvSpPr>
          <p:cNvPr id="2" name="文本框 1"/>
          <p:cNvSpPr txBox="1"/>
          <p:nvPr>
            <p:custDataLst>
              <p:tags r:id="rId5"/>
            </p:custDataLst>
          </p:nvPr>
        </p:nvSpPr>
        <p:spPr>
          <a:xfrm>
            <a:off x="560070" y="1610995"/>
            <a:ext cx="10151745" cy="368300"/>
          </a:xfrm>
          <a:prstGeom prst="rect">
            <a:avLst/>
          </a:prstGeom>
          <a:noFill/>
        </p:spPr>
        <p:txBody>
          <a:bodyPr wrap="square" rtlCol="0">
            <a:spAutoFit/>
          </a:bodyPr>
          <a:lstStyle/>
          <a:p>
            <a:pPr marL="457200" lvl="0" indent="-457200" algn="l">
              <a:buClrTx/>
              <a:buSzTx/>
              <a:buFont typeface="Wingdings" panose="05000000000000000000" charset="0"/>
              <a:buChar char="u"/>
            </a:pPr>
            <a:r>
              <a:rPr sz="22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4、特殊考生的处理</a:t>
            </a:r>
          </a:p>
        </p:txBody>
      </p:sp>
      <p:cxnSp>
        <p:nvCxnSpPr>
          <p:cNvPr id="3" name="直接连接符 2"/>
          <p:cNvCxnSpPr/>
          <p:nvPr>
            <p:custDataLst>
              <p:tags r:id="rId6"/>
            </p:custDataLst>
          </p:nvPr>
        </p:nvCxnSpPr>
        <p:spPr>
          <a:xfrm flipV="1">
            <a:off x="790031" y="2035085"/>
            <a:ext cx="9109075" cy="48895"/>
          </a:xfrm>
          <a:prstGeom prst="line">
            <a:avLst/>
          </a:prstGeom>
          <a:ln w="28575" cmpd="dbl">
            <a:solidFill>
              <a:srgbClr val="5EA2FC"/>
            </a:solidFill>
            <a:prstDash val="dash"/>
          </a:ln>
        </p:spPr>
        <p:style>
          <a:lnRef idx="1">
            <a:schemeClr val="accent1"/>
          </a:lnRef>
          <a:fillRef idx="0">
            <a:schemeClr val="accent1"/>
          </a:fillRef>
          <a:effectRef idx="0">
            <a:schemeClr val="accent1"/>
          </a:effectRef>
          <a:fontRef idx="minor">
            <a:schemeClr val="tx1"/>
          </a:fontRef>
        </p:style>
      </p:cxnSp>
      <p:sp>
        <p:nvSpPr>
          <p:cNvPr id="5" name="圆角矩形 4" descr="7b0a202020202262756c6c6574223a20227b5c2263617465676f727949645c223a5c225c222c5c2274656d706c61746549645c223a32303233313539377d220a7d0a"/>
          <p:cNvSpPr/>
          <p:nvPr/>
        </p:nvSpPr>
        <p:spPr>
          <a:xfrm>
            <a:off x="1531620" y="2371090"/>
            <a:ext cx="9354185" cy="3270885"/>
          </a:xfrm>
          <a:prstGeom prst="roundRect">
            <a:avLst/>
          </a:prstGeom>
          <a:gradFill>
            <a:gsLst>
              <a:gs pos="20000">
                <a:schemeClr val="accent1"/>
              </a:gs>
              <a:gs pos="3000">
                <a:schemeClr val="accent1">
                  <a:lumMod val="60000"/>
                  <a:lumOff val="40000"/>
                </a:schemeClr>
              </a:gs>
              <a:gs pos="56000">
                <a:schemeClr val="accent1"/>
              </a:gs>
              <a:gs pos="79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285750" lvl="0" indent="-285750" algn="just">
              <a:lnSpc>
                <a:spcPct val="230000"/>
              </a:lnSpc>
              <a:buClrTx/>
              <a:buSzTx/>
              <a:buFont typeface="Wingdings" panose="05000000000000000000" charset="0"/>
              <a:buChar char="n"/>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    缺考考生不参与赋分，不计入基数，赋0分。</a:t>
            </a:r>
          </a:p>
          <a:p>
            <a:pPr marL="285750" lvl="0" indent="-285750" algn="just">
              <a:lnSpc>
                <a:spcPct val="230000"/>
              </a:lnSpc>
              <a:buClrTx/>
              <a:buSzTx/>
              <a:buFont typeface="Wingdings" panose="05000000000000000000" charset="0"/>
              <a:buChar char="n"/>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    实考零分考生不参与赋分，不计入基数，赋0分。</a:t>
            </a:r>
          </a:p>
          <a:p>
            <a:pPr marL="285750" lvl="0" indent="-285750" algn="just">
              <a:lnSpc>
                <a:spcPct val="230000"/>
              </a:lnSpc>
              <a:buClrTx/>
              <a:buSzTx/>
              <a:buFont typeface="Wingdings" panose="05000000000000000000" charset="0"/>
              <a:buChar char="n"/>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    违纪或作弊考生计入基数，参与赋分，但赋分完成后，赋分按零分计。</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8" cstate="screen"/>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942340" y="1475740"/>
            <a:ext cx="735330" cy="3415030"/>
          </a:xfrm>
          <a:prstGeom prst="rect">
            <a:avLst/>
          </a:prstGeom>
          <a:noFill/>
        </p:spPr>
        <p:txBody>
          <a:bodyPr wrap="square" rtlCol="0">
            <a:spAutoFit/>
          </a:bodyPr>
          <a:lstStyle/>
          <a:p>
            <a:pPr algn="dist"/>
            <a:r>
              <a:rPr lang="zh-CN" altLang="en-US" sz="7200" b="1" dirty="0">
                <a:solidFill>
                  <a:schemeClr val="bg1">
                    <a:lumMod val="95000"/>
                  </a:schemeClr>
                </a:solidFill>
                <a:latin typeface="微软雅黑" panose="020B0503020204020204" pitchFamily="34" charset="-122"/>
                <a:ea typeface="微软雅黑" panose="020B0503020204020204" pitchFamily="34" charset="-122"/>
              </a:rPr>
              <a:t>目</a:t>
            </a:r>
          </a:p>
          <a:p>
            <a:pPr algn="dist"/>
            <a:endParaRPr lang="zh-CN" altLang="en-US" sz="7200" b="1" dirty="0">
              <a:solidFill>
                <a:schemeClr val="bg1">
                  <a:lumMod val="95000"/>
                </a:schemeClr>
              </a:solidFill>
              <a:latin typeface="微软雅黑" panose="020B0503020204020204" pitchFamily="34" charset="-122"/>
              <a:ea typeface="微软雅黑" panose="020B0503020204020204" pitchFamily="34" charset="-122"/>
            </a:endParaRPr>
          </a:p>
          <a:p>
            <a:pPr algn="dist"/>
            <a:r>
              <a:rPr lang="zh-CN" altLang="en-US" sz="7200" b="1" dirty="0">
                <a:solidFill>
                  <a:schemeClr val="bg1">
                    <a:lumMod val="95000"/>
                  </a:schemeClr>
                </a:solidFill>
                <a:latin typeface="微软雅黑" panose="020B0503020204020204" pitchFamily="34" charset="-122"/>
                <a:ea typeface="微软雅黑" panose="020B0503020204020204" pitchFamily="34" charset="-122"/>
              </a:rPr>
              <a:t>录</a:t>
            </a:r>
          </a:p>
        </p:txBody>
      </p:sp>
      <p:sp>
        <p:nvSpPr>
          <p:cNvPr id="3" name="文本框 2"/>
          <p:cNvSpPr txBox="1"/>
          <p:nvPr>
            <p:custDataLst>
              <p:tags r:id="rId1"/>
            </p:custDataLst>
          </p:nvPr>
        </p:nvSpPr>
        <p:spPr>
          <a:xfrm>
            <a:off x="3002600" y="2109470"/>
            <a:ext cx="1067435" cy="922020"/>
          </a:xfrm>
          <a:prstGeom prst="rect">
            <a:avLst/>
          </a:prstGeom>
          <a:noFill/>
        </p:spPr>
        <p:txBody>
          <a:bodyPr wrap="square" rtlCol="0">
            <a:spAutoFit/>
          </a:bodyPr>
          <a:lstStyle/>
          <a:p>
            <a:pPr algn="l"/>
            <a:r>
              <a:rPr lang="en-US" altLang="zh-CN" sz="5400" b="1" dirty="0">
                <a:solidFill>
                  <a:schemeClr val="bg1">
                    <a:lumMod val="95000"/>
                  </a:schemeClr>
                </a:solidFill>
                <a:latin typeface="Arial" panose="020B0604020202020204" pitchFamily="34" charset="0"/>
                <a:cs typeface="Arial" panose="020B0604020202020204" pitchFamily="34" charset="0"/>
              </a:rPr>
              <a:t>01</a:t>
            </a:r>
            <a:endParaRPr lang="zh-CN" altLang="en-US" sz="5400" b="1" dirty="0">
              <a:solidFill>
                <a:schemeClr val="bg1">
                  <a:lumMod val="95000"/>
                </a:schemeClr>
              </a:solidFill>
              <a:latin typeface="Arial" panose="020B0604020202020204" pitchFamily="34" charset="0"/>
              <a:cs typeface="Arial" panose="020B0604020202020204" pitchFamily="34" charset="0"/>
            </a:endParaRPr>
          </a:p>
        </p:txBody>
      </p:sp>
      <p:sp>
        <p:nvSpPr>
          <p:cNvPr id="13" name="矩形: 圆角 7"/>
          <p:cNvSpPr/>
          <p:nvPr>
            <p:custDataLst>
              <p:tags r:id="rId2"/>
            </p:custDataLst>
          </p:nvPr>
        </p:nvSpPr>
        <p:spPr>
          <a:xfrm>
            <a:off x="4615180" y="1978025"/>
            <a:ext cx="6727190" cy="933450"/>
          </a:xfrm>
          <a:prstGeom prst="roundRect">
            <a:avLst/>
          </a:prstGeom>
          <a:noFill/>
          <a:ln w="28575">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a:p>
        </p:txBody>
      </p:sp>
      <p:sp>
        <p:nvSpPr>
          <p:cNvPr id="16" name="文本框 15"/>
          <p:cNvSpPr txBox="1"/>
          <p:nvPr>
            <p:custDataLst>
              <p:tags r:id="rId3"/>
            </p:custDataLst>
          </p:nvPr>
        </p:nvSpPr>
        <p:spPr>
          <a:xfrm>
            <a:off x="4998720" y="2138680"/>
            <a:ext cx="5897245" cy="892175"/>
          </a:xfrm>
          <a:prstGeom prst="rect">
            <a:avLst/>
          </a:prstGeom>
          <a:noFill/>
        </p:spPr>
        <p:txBody>
          <a:bodyPr wrap="square" rtlCol="0">
            <a:noAutofit/>
          </a:bodyPr>
          <a:lstStyle/>
          <a:p>
            <a:pPr algn="l"/>
            <a:r>
              <a:rPr lang="zh-CN" altLang="en-US" sz="3200" b="1" dirty="0">
                <a:solidFill>
                  <a:schemeClr val="bg1">
                    <a:lumMod val="95000"/>
                  </a:schemeClr>
                </a:solidFill>
                <a:latin typeface="微软雅黑" panose="020B0503020204020204" pitchFamily="34" charset="-122"/>
                <a:ea typeface="微软雅黑" panose="020B0503020204020204" pitchFamily="34" charset="-122"/>
              </a:rPr>
              <a:t>等级赋分相关介绍</a:t>
            </a:r>
          </a:p>
        </p:txBody>
      </p:sp>
      <p:sp>
        <p:nvSpPr>
          <p:cNvPr id="19" name="文本框 18"/>
          <p:cNvSpPr txBox="1"/>
          <p:nvPr>
            <p:custDataLst>
              <p:tags r:id="rId4"/>
            </p:custDataLst>
          </p:nvPr>
        </p:nvSpPr>
        <p:spPr>
          <a:xfrm>
            <a:off x="3002600" y="3505835"/>
            <a:ext cx="1067435" cy="922020"/>
          </a:xfrm>
          <a:prstGeom prst="rect">
            <a:avLst/>
          </a:prstGeom>
          <a:noFill/>
        </p:spPr>
        <p:txBody>
          <a:bodyPr wrap="square" rtlCol="0">
            <a:spAutoFit/>
          </a:bodyPr>
          <a:lstStyle/>
          <a:p>
            <a:pPr algn="l"/>
            <a:r>
              <a:rPr lang="en-US" altLang="zh-CN" sz="5400" b="1" dirty="0">
                <a:solidFill>
                  <a:schemeClr val="bg1">
                    <a:lumMod val="95000"/>
                  </a:schemeClr>
                </a:solidFill>
                <a:latin typeface="Arial" panose="020B0604020202020204" pitchFamily="34" charset="0"/>
                <a:cs typeface="Arial" panose="020B0604020202020204" pitchFamily="34" charset="0"/>
              </a:rPr>
              <a:t>02</a:t>
            </a:r>
            <a:endParaRPr lang="zh-CN" altLang="en-US" sz="5400" b="1" dirty="0">
              <a:solidFill>
                <a:schemeClr val="bg1">
                  <a:lumMod val="95000"/>
                </a:schemeClr>
              </a:solidFill>
              <a:latin typeface="Arial" panose="020B0604020202020204" pitchFamily="34" charset="0"/>
              <a:cs typeface="Arial" panose="020B0604020202020204" pitchFamily="34" charset="0"/>
            </a:endParaRPr>
          </a:p>
        </p:txBody>
      </p:sp>
      <p:sp>
        <p:nvSpPr>
          <p:cNvPr id="20" name="矩形: 圆角 13"/>
          <p:cNvSpPr/>
          <p:nvPr>
            <p:custDataLst>
              <p:tags r:id="rId5"/>
            </p:custDataLst>
          </p:nvPr>
        </p:nvSpPr>
        <p:spPr>
          <a:xfrm>
            <a:off x="4618355" y="3439160"/>
            <a:ext cx="6725285" cy="933450"/>
          </a:xfrm>
          <a:prstGeom prst="roundRect">
            <a:avLst/>
          </a:prstGeom>
          <a:noFill/>
          <a:ln w="28575">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a:p>
        </p:txBody>
      </p:sp>
      <p:sp>
        <p:nvSpPr>
          <p:cNvPr id="21" name="文本框 20"/>
          <p:cNvSpPr txBox="1"/>
          <p:nvPr>
            <p:custDataLst>
              <p:tags r:id="rId6"/>
            </p:custDataLst>
          </p:nvPr>
        </p:nvSpPr>
        <p:spPr>
          <a:xfrm>
            <a:off x="4998720" y="3629025"/>
            <a:ext cx="5897245" cy="892175"/>
          </a:xfrm>
          <a:prstGeom prst="rect">
            <a:avLst/>
          </a:prstGeom>
          <a:noFill/>
        </p:spPr>
        <p:txBody>
          <a:bodyPr wrap="square" rtlCol="0">
            <a:noAutofit/>
          </a:bodyPr>
          <a:lstStyle/>
          <a:p>
            <a:pPr algn="l"/>
            <a:r>
              <a:rPr lang="zh-CN" altLang="en-US" sz="3200" b="1" dirty="0">
                <a:solidFill>
                  <a:schemeClr val="bg1">
                    <a:lumMod val="95000"/>
                  </a:schemeClr>
                </a:solidFill>
                <a:latin typeface="微软雅黑" panose="020B0503020204020204" pitchFamily="34" charset="-122"/>
                <a:ea typeface="微软雅黑" panose="020B0503020204020204" pitchFamily="34" charset="-122"/>
              </a:rPr>
              <a:t>志愿填报相关介绍</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三、等级赋分办法的几点说明</a:t>
            </a:r>
          </a:p>
        </p:txBody>
      </p:sp>
      <p:sp>
        <p:nvSpPr>
          <p:cNvPr id="2" name="文本框 1"/>
          <p:cNvSpPr txBox="1"/>
          <p:nvPr>
            <p:custDataLst>
              <p:tags r:id="rId5"/>
            </p:custDataLst>
          </p:nvPr>
        </p:nvSpPr>
        <p:spPr>
          <a:xfrm>
            <a:off x="560070" y="1610995"/>
            <a:ext cx="10151745" cy="368300"/>
          </a:xfrm>
          <a:prstGeom prst="rect">
            <a:avLst/>
          </a:prstGeom>
          <a:noFill/>
        </p:spPr>
        <p:txBody>
          <a:bodyPr wrap="square" rtlCol="0">
            <a:spAutoFit/>
          </a:bodyPr>
          <a:lstStyle/>
          <a:p>
            <a:pPr marL="457200" lvl="0" indent="-457200" algn="l">
              <a:buClrTx/>
              <a:buSzTx/>
              <a:buFont typeface="Wingdings" panose="05000000000000000000" charset="0"/>
              <a:buChar char="u"/>
            </a:pPr>
            <a:r>
              <a:rPr sz="22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5、等级赋分的优点</a:t>
            </a:r>
          </a:p>
        </p:txBody>
      </p:sp>
      <p:cxnSp>
        <p:nvCxnSpPr>
          <p:cNvPr id="3" name="直接连接符 2"/>
          <p:cNvCxnSpPr/>
          <p:nvPr>
            <p:custDataLst>
              <p:tags r:id="rId6"/>
            </p:custDataLst>
          </p:nvPr>
        </p:nvCxnSpPr>
        <p:spPr>
          <a:xfrm flipV="1">
            <a:off x="790031" y="2035085"/>
            <a:ext cx="9109075" cy="48895"/>
          </a:xfrm>
          <a:prstGeom prst="line">
            <a:avLst/>
          </a:prstGeom>
          <a:ln w="28575" cmpd="dbl">
            <a:solidFill>
              <a:srgbClr val="5EA2FC"/>
            </a:solidFill>
            <a:prstDash val="dash"/>
          </a:ln>
        </p:spPr>
        <p:style>
          <a:lnRef idx="1">
            <a:schemeClr val="accent1"/>
          </a:lnRef>
          <a:fillRef idx="0">
            <a:schemeClr val="accent1"/>
          </a:fillRef>
          <a:effectRef idx="0">
            <a:schemeClr val="accent1"/>
          </a:effectRef>
          <a:fontRef idx="minor">
            <a:schemeClr val="tx1"/>
          </a:fontRef>
        </p:style>
      </p:cxnSp>
      <p:sp>
        <p:nvSpPr>
          <p:cNvPr id="5" name="圆角矩形 4" descr="7b0a202020202262756c6c6574223a20227b5c2263617465676f727949645c223a5c225c222c5c2274656d706c61746549645c223a32303233313539377d220a7d0a"/>
          <p:cNvSpPr/>
          <p:nvPr/>
        </p:nvSpPr>
        <p:spPr>
          <a:xfrm>
            <a:off x="1561465" y="2318385"/>
            <a:ext cx="9354185" cy="3270885"/>
          </a:xfrm>
          <a:prstGeom prst="roundRect">
            <a:avLst/>
          </a:prstGeom>
          <a:gradFill>
            <a:gsLst>
              <a:gs pos="20000">
                <a:schemeClr val="accent1"/>
              </a:gs>
              <a:gs pos="3000">
                <a:schemeClr val="accent1">
                  <a:lumMod val="60000"/>
                  <a:lumOff val="40000"/>
                </a:schemeClr>
              </a:gs>
              <a:gs pos="56000">
                <a:schemeClr val="accent1"/>
              </a:gs>
              <a:gs pos="79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342900" lvl="0" indent="-342900" algn="just">
              <a:lnSpc>
                <a:spcPct val="190000"/>
              </a:lnSpc>
              <a:buClrTx/>
              <a:buSzTx/>
              <a:buFont typeface="+mj-lt"/>
              <a:buAutoNum type="arabicPeriod"/>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能够较好解决再选科目之间分数不等值、学生选考科目分数不能直接相加参加高校招生录取的问题；</a:t>
            </a:r>
          </a:p>
          <a:p>
            <a:pPr marL="342900" lvl="0" indent="-342900" algn="just">
              <a:lnSpc>
                <a:spcPct val="190000"/>
              </a:lnSpc>
              <a:buClrTx/>
              <a:buSzTx/>
              <a:buFont typeface="+mj-lt"/>
              <a:buAutoNum type="arabicPeriod"/>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等级区间比例依据我省考生的实际状况划定，符合我省省情；</a:t>
            </a:r>
          </a:p>
          <a:p>
            <a:pPr marL="342900" lvl="0" indent="-342900" algn="just">
              <a:lnSpc>
                <a:spcPct val="190000"/>
              </a:lnSpc>
              <a:buClrTx/>
              <a:buSzTx/>
              <a:buFont typeface="+mj-lt"/>
              <a:buAutoNum type="arabicPeriod"/>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能够保持考生每门学科成绩排名顺序不变，确保成绩转换的公平公正；</a:t>
            </a:r>
          </a:p>
          <a:p>
            <a:pPr marL="342900" lvl="0" indent="-342900" algn="just">
              <a:lnSpc>
                <a:spcPct val="190000"/>
              </a:lnSpc>
              <a:buClrTx/>
              <a:buSzTx/>
              <a:buFont typeface="+mj-lt"/>
              <a:buAutoNum type="arabicPeriod"/>
            </a:pP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能够最大限度保证考生的成绩具有良好的区分度，满足普通高校人才选拔需要。</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49283" y="2970808"/>
            <a:ext cx="5264150" cy="1344295"/>
            <a:chOff x="152713" y="3886478"/>
            <a:chExt cx="5264150" cy="1344295"/>
          </a:xfrm>
        </p:grpSpPr>
        <p:sp>
          <p:nvSpPr>
            <p:cNvPr id="3" name="TextBox 3"/>
            <p:cNvSpPr txBox="1"/>
            <p:nvPr/>
          </p:nvSpPr>
          <p:spPr>
            <a:xfrm>
              <a:off x="152713" y="3886478"/>
              <a:ext cx="5264150" cy="1344295"/>
            </a:xfrm>
            <a:prstGeom prst="rect">
              <a:avLst/>
            </a:prstGeom>
          </p:spPr>
          <p:txBody>
            <a:bodyPr wrap="square" lIns="66008" tIns="33052" rIns="66008" bIns="33052" rtlCol="0" anchor="ctr" anchorCtr="0">
              <a:noAutofit/>
            </a:bodyPr>
            <a:lstStyle/>
            <a:p>
              <a:pPr algn="ctr">
                <a:lnSpc>
                  <a:spcPct val="80000"/>
                </a:lnSpc>
              </a:pPr>
              <a:endParaRPr lang="en-US" sz="4800" b="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4800" b="1" dirty="0">
                  <a:solidFill>
                    <a:schemeClr val="bg1">
                      <a:lumMod val="95000"/>
                    </a:schemeClr>
                  </a:solidFill>
                  <a:latin typeface="微软雅黑" panose="020B0503020204020204" pitchFamily="34" charset="-122"/>
                  <a:ea typeface="微软雅黑" panose="020B0503020204020204" pitchFamily="34" charset="-122"/>
                  <a:sym typeface="+mn-ea"/>
                </a:rPr>
                <a:t>志愿填报</a:t>
              </a:r>
            </a:p>
          </p:txBody>
        </p:sp>
      </p:grpSp>
      <p:sp>
        <p:nvSpPr>
          <p:cNvPr id="8" name="文本框 7"/>
          <p:cNvSpPr txBox="1"/>
          <p:nvPr/>
        </p:nvSpPr>
        <p:spPr>
          <a:xfrm>
            <a:off x="2438400" y="2133600"/>
            <a:ext cx="1453515" cy="836930"/>
          </a:xfrm>
          <a:prstGeom prst="rect">
            <a:avLst/>
          </a:prstGeom>
          <a:noFill/>
        </p:spPr>
        <p:txBody>
          <a:bodyPr wrap="square" rtlCol="0" anchor="t">
            <a:noAutofit/>
          </a:bodyPr>
          <a:lstStyle/>
          <a:p>
            <a:pPr algn="ctr">
              <a:lnSpc>
                <a:spcPct val="80000"/>
              </a:lnSpc>
            </a:pPr>
            <a:r>
              <a:rPr lang="en-US" sz="7200" b="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02</a:t>
            </a:r>
            <a:endParaRPr lang="en-US" altLang="en-US" sz="7200" b="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9" name="http://photo-static-api.fotomore.com/creative/vcg/400/new/VCG211359040811.jpg?uid=386&amp;timestamp=1730764943&amp;sign=9a9db71747525686f2bc40e1bad7783a" descr="templates\picture_hover\&amp;pky230_sjzg_VCG211359040811&amp;"/>
          <p:cNvPicPr>
            <a:picLocks noChangeAspect="1"/>
          </p:cNvPicPr>
          <p:nvPr>
            <p:custDataLst>
              <p:tags r:id="rId1"/>
            </p:custDataLst>
          </p:nvPr>
        </p:nvPicPr>
        <p:blipFill>
          <a:blip r:embed="rId5"/>
          <a:stretch>
            <a:fillRect/>
          </a:stretch>
        </p:blipFill>
        <p:spPr>
          <a:xfrm>
            <a:off x="5107305" y="1158875"/>
            <a:ext cx="6330315" cy="45402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13"/>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14"/>
              </p:custDataLst>
            </p:nvPr>
          </p:nvPicPr>
          <p:blipFill>
            <a:blip r:embed="rId17"/>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algn="l"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一、新高考变化</a:t>
            </a:r>
          </a:p>
        </p:txBody>
      </p:sp>
      <p:sp>
        <p:nvSpPr>
          <p:cNvPr id="4" name="圆角矩形 3"/>
          <p:cNvSpPr/>
          <p:nvPr/>
        </p:nvSpPr>
        <p:spPr>
          <a:xfrm>
            <a:off x="1427480" y="1494790"/>
            <a:ext cx="2638425" cy="525145"/>
          </a:xfrm>
          <a:prstGeom prst="roundRect">
            <a:avLst/>
          </a:prstGeom>
          <a:gradFill>
            <a:gsLst>
              <a:gs pos="48000">
                <a:schemeClr val="accent1"/>
              </a:gs>
              <a:gs pos="0">
                <a:schemeClr val="accent1">
                  <a:lumMod val="60000"/>
                  <a:lumOff val="40000"/>
                </a:schemeClr>
              </a:gs>
              <a:gs pos="81000">
                <a:schemeClr val="accent1"/>
              </a:gs>
              <a:gs pos="100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r>
              <a:rPr lang="zh-CN" altLang="en-US"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1、批次设置变化</a:t>
            </a:r>
          </a:p>
        </p:txBody>
      </p:sp>
      <p:sp>
        <p:nvSpPr>
          <p:cNvPr id="6" name="圆角矩形 5"/>
          <p:cNvSpPr/>
          <p:nvPr/>
        </p:nvSpPr>
        <p:spPr>
          <a:xfrm>
            <a:off x="1427480" y="2466340"/>
            <a:ext cx="2638425" cy="525145"/>
          </a:xfrm>
          <a:prstGeom prst="roundRect">
            <a:avLst/>
          </a:prstGeom>
          <a:gradFill>
            <a:gsLst>
              <a:gs pos="48000">
                <a:schemeClr val="accent1"/>
              </a:gs>
              <a:gs pos="0">
                <a:schemeClr val="accent1">
                  <a:lumMod val="60000"/>
                  <a:lumOff val="40000"/>
                </a:schemeClr>
              </a:gs>
              <a:gs pos="81000">
                <a:schemeClr val="accent1"/>
              </a:gs>
              <a:gs pos="100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r>
              <a:rPr lang="zh-CN" altLang="en-US"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2、志愿设置变化</a:t>
            </a:r>
          </a:p>
        </p:txBody>
      </p:sp>
      <p:sp>
        <p:nvSpPr>
          <p:cNvPr id="15" name="左大括号 14"/>
          <p:cNvSpPr/>
          <p:nvPr/>
        </p:nvSpPr>
        <p:spPr>
          <a:xfrm>
            <a:off x="4133850" y="2308860"/>
            <a:ext cx="464820" cy="84074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sp>
        <p:nvSpPr>
          <p:cNvPr id="21" name="圆角矩形 20"/>
          <p:cNvSpPr/>
          <p:nvPr>
            <p:custDataLst>
              <p:tags r:id="rId5"/>
            </p:custDataLst>
          </p:nvPr>
        </p:nvSpPr>
        <p:spPr>
          <a:xfrm>
            <a:off x="4683125" y="2070735"/>
            <a:ext cx="1310005" cy="404495"/>
          </a:xfrm>
          <a:prstGeom prst="roundRect">
            <a:avLst>
              <a:gd name="adj" fmla="val 50000"/>
            </a:avLst>
          </a:prstGeom>
          <a:gradFill>
            <a:gsLst>
              <a:gs pos="48000">
                <a:schemeClr val="accent1"/>
              </a:gs>
              <a:gs pos="0">
                <a:schemeClr val="accent1">
                  <a:lumMod val="60000"/>
                  <a:lumOff val="40000"/>
                </a:schemeClr>
              </a:gs>
              <a:gs pos="81000">
                <a:schemeClr val="accent1"/>
              </a:gs>
              <a:gs pos="100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专业设置</a:t>
            </a:r>
          </a:p>
        </p:txBody>
      </p:sp>
      <p:sp>
        <p:nvSpPr>
          <p:cNvPr id="19" name="圆角矩形 18"/>
          <p:cNvSpPr/>
          <p:nvPr>
            <p:custDataLst>
              <p:tags r:id="rId6"/>
            </p:custDataLst>
          </p:nvPr>
        </p:nvSpPr>
        <p:spPr>
          <a:xfrm>
            <a:off x="4683760" y="2962910"/>
            <a:ext cx="1310005" cy="404495"/>
          </a:xfrm>
          <a:prstGeom prst="roundRect">
            <a:avLst>
              <a:gd name="adj" fmla="val 50000"/>
            </a:avLst>
          </a:prstGeom>
          <a:gradFill>
            <a:gsLst>
              <a:gs pos="48000">
                <a:schemeClr val="accent1"/>
              </a:gs>
              <a:gs pos="0">
                <a:schemeClr val="accent1">
                  <a:lumMod val="60000"/>
                  <a:lumOff val="40000"/>
                </a:schemeClr>
              </a:gs>
              <a:gs pos="81000">
                <a:schemeClr val="accent1"/>
              </a:gs>
              <a:gs pos="100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志愿数量</a:t>
            </a:r>
          </a:p>
        </p:txBody>
      </p:sp>
      <p:sp>
        <p:nvSpPr>
          <p:cNvPr id="20" name="矩形 19"/>
          <p:cNvSpPr/>
          <p:nvPr>
            <p:custDataLst>
              <p:tags r:id="rId7"/>
            </p:custDataLst>
          </p:nvPr>
        </p:nvSpPr>
        <p:spPr>
          <a:xfrm>
            <a:off x="6610985" y="2893060"/>
            <a:ext cx="4495165" cy="509905"/>
          </a:xfrm>
          <a:prstGeom prst="rect">
            <a:avLst/>
          </a:prstGeom>
          <a:noFill/>
        </p:spPr>
        <p:txBody>
          <a:bodyPr wrap="square" lIns="0" tIns="0" rIns="0" bIns="0" rtlCol="0" anchor="t" anchorCtr="0">
            <a:noAutofit/>
          </a:bodyPr>
          <a:lstStyle/>
          <a:p>
            <a:pPr marL="342900" indent="-342900" algn="just">
              <a:lnSpc>
                <a:spcPct val="150000"/>
              </a:lnSpc>
              <a:spcBef>
                <a:spcPct val="0"/>
              </a:spcBef>
              <a:spcAft>
                <a:spcPct val="0"/>
              </a:spcAft>
              <a:buClr>
                <a:schemeClr val="accent1"/>
              </a:buClr>
              <a:buSzPct val="80000"/>
              <a:buFont typeface="Wingdings" panose="05000000000000000000" charset="0"/>
              <a:buChar char="n"/>
            </a:pPr>
            <a:r>
              <a:rPr lang="en-US" altLang="zh-CN" sz="2000" b="1"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000" b="1" dirty="0" smtClean="0">
                <a:solidFill>
                  <a:schemeClr val="bg1"/>
                </a:solidFill>
                <a:latin typeface="黑体" panose="02010609060101010101" charset="-122"/>
                <a:ea typeface="黑体" panose="02010609060101010101" charset="-122"/>
                <a:cs typeface="黑体" panose="02010609060101010101" charset="-122"/>
                <a:sym typeface="+mn-ea"/>
              </a:rPr>
              <a:t>志愿</a:t>
            </a:r>
            <a:r>
              <a:rPr lang="zh-CN" altLang="en-US" sz="2000" b="1" dirty="0">
                <a:solidFill>
                  <a:schemeClr val="bg1"/>
                </a:solidFill>
                <a:latin typeface="黑体" panose="02010609060101010101" charset="-122"/>
                <a:ea typeface="黑体" panose="02010609060101010101" charset="-122"/>
                <a:cs typeface="黑体" panose="02010609060101010101" charset="-122"/>
                <a:sym typeface="+mn-ea"/>
              </a:rPr>
              <a:t>数</a:t>
            </a:r>
            <a:r>
              <a:rPr lang="zh-CN" altLang="en-US" sz="2000" b="1" dirty="0" smtClean="0">
                <a:solidFill>
                  <a:schemeClr val="bg1"/>
                </a:solidFill>
                <a:latin typeface="黑体" panose="02010609060101010101" charset="-122"/>
                <a:ea typeface="黑体" panose="02010609060101010101" charset="-122"/>
                <a:cs typeface="黑体" panose="02010609060101010101" charset="-122"/>
                <a:sym typeface="+mn-ea"/>
              </a:rPr>
              <a:t>为</a:t>
            </a:r>
            <a:r>
              <a:rPr lang="en-US" altLang="zh-CN" sz="2000" b="1" dirty="0" smtClean="0">
                <a:solidFill>
                  <a:schemeClr val="bg1"/>
                </a:solidFill>
                <a:latin typeface="黑体" panose="02010609060101010101" charset="-122"/>
                <a:ea typeface="黑体" panose="02010609060101010101" charset="-122"/>
                <a:cs typeface="黑体" panose="02010609060101010101" charset="-122"/>
                <a:sym typeface="+mn-ea"/>
              </a:rPr>
              <a:t>48</a:t>
            </a:r>
            <a:r>
              <a:rPr lang="zh-CN" altLang="en-US" sz="2000" b="1" dirty="0" smtClean="0">
                <a:solidFill>
                  <a:schemeClr val="bg1"/>
                </a:solidFill>
                <a:latin typeface="黑体" panose="02010609060101010101" charset="-122"/>
                <a:ea typeface="黑体" panose="02010609060101010101" charset="-122"/>
                <a:cs typeface="黑体" panose="02010609060101010101" charset="-122"/>
                <a:sym typeface="+mn-ea"/>
              </a:rPr>
              <a:t>个</a:t>
            </a:r>
            <a:r>
              <a:rPr lang="en-US" altLang="zh-CN" sz="2000" b="1" dirty="0" smtClean="0">
                <a:solidFill>
                  <a:schemeClr val="bg1"/>
                </a:solidFill>
                <a:latin typeface="黑体" panose="02010609060101010101" charset="-122"/>
                <a:ea typeface="黑体" panose="02010609060101010101" charset="-122"/>
                <a:cs typeface="黑体" panose="02010609060101010101" charset="-122"/>
                <a:sym typeface="+mn-ea"/>
              </a:rPr>
              <a:t>    </a:t>
            </a:r>
            <a:endParaRPr lang="zh-CN" altLang="en-US" sz="2000" b="1" dirty="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4" name="矩形 23"/>
          <p:cNvSpPr/>
          <p:nvPr>
            <p:custDataLst>
              <p:tags r:id="rId8"/>
            </p:custDataLst>
          </p:nvPr>
        </p:nvSpPr>
        <p:spPr>
          <a:xfrm>
            <a:off x="6610350" y="2019935"/>
            <a:ext cx="2155190" cy="509905"/>
          </a:xfrm>
          <a:prstGeom prst="rect">
            <a:avLst/>
          </a:prstGeom>
          <a:noFill/>
        </p:spPr>
        <p:txBody>
          <a:bodyPr wrap="square" lIns="0" tIns="0" rIns="0" bIns="0" rtlCol="0" anchor="t" anchorCtr="0">
            <a:noAutofit/>
          </a:bodyPr>
          <a:lstStyle/>
          <a:p>
            <a:pPr marL="342900" indent="-342900" algn="just">
              <a:lnSpc>
                <a:spcPct val="150000"/>
              </a:lnSpc>
              <a:spcBef>
                <a:spcPct val="0"/>
              </a:spcBef>
              <a:spcAft>
                <a:spcPct val="0"/>
              </a:spcAft>
              <a:buClr>
                <a:schemeClr val="accent1"/>
              </a:buClr>
              <a:buSzPct val="80000"/>
              <a:buFont typeface="Wingdings" panose="05000000000000000000" charset="0"/>
              <a:buChar char="n"/>
            </a:pP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 </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院校</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专业组</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    </a:t>
            </a:r>
          </a:p>
        </p:txBody>
      </p:sp>
      <p:grpSp>
        <p:nvGrpSpPr>
          <p:cNvPr id="50" name="组合 49" descr="7b0a2020202022776f7264617274223a2022220a7d0a"/>
          <p:cNvGrpSpPr/>
          <p:nvPr/>
        </p:nvGrpSpPr>
        <p:grpSpPr>
          <a:xfrm>
            <a:off x="1605915" y="3556636"/>
            <a:ext cx="3600000" cy="2515599"/>
            <a:chOff x="12474" y="1387"/>
            <a:chExt cx="5669" cy="3962"/>
          </a:xfrm>
        </p:grpSpPr>
        <p:sp useBgFill="1">
          <p:nvSpPr>
            <p:cNvPr id="42" name="同侧圆角矩形 41"/>
            <p:cNvSpPr/>
            <p:nvPr>
              <p:custDataLst>
                <p:tags r:id="rId11"/>
              </p:custDataLst>
            </p:nvPr>
          </p:nvSpPr>
          <p:spPr>
            <a:xfrm>
              <a:off x="12474" y="1947"/>
              <a:ext cx="5669" cy="3402"/>
            </a:xfrm>
            <a:prstGeom prst="round2SameRect">
              <a:avLst/>
            </a:prstGeom>
            <a:ln w="76200">
              <a:solidFill>
                <a:schemeClr val="accent2">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80000"/>
                </a:lnSpc>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sym typeface="+mn-ea"/>
                </a:rPr>
                <a:t>◈</a:t>
              </a:r>
              <a:r>
                <a:rPr lang="zh-CN" altLang="en-US" b="1">
                  <a:latin typeface="黑体" panose="02010609060101010101" charset="-122"/>
                  <a:ea typeface="黑体" panose="02010609060101010101" charset="-122"/>
                </a:rPr>
                <a:t>增加选择机会</a:t>
              </a:r>
            </a:p>
            <a:p>
              <a:pPr algn="l">
                <a:lnSpc>
                  <a:spcPct val="180000"/>
                </a:lnSpc>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sym typeface="+mn-ea"/>
                </a:rPr>
                <a:t>◈</a:t>
              </a:r>
              <a:r>
                <a:rPr lang="zh-CN" altLang="en-US" b="1">
                  <a:latin typeface="黑体" panose="02010609060101010101" charset="-122"/>
                  <a:ea typeface="黑体" panose="02010609060101010101" charset="-122"/>
                </a:rPr>
                <a:t>降低填报风险</a:t>
              </a:r>
            </a:p>
            <a:p>
              <a:pPr algn="l">
                <a:lnSpc>
                  <a:spcPct val="180000"/>
                </a:lnSpc>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sym typeface="+mn-ea"/>
                </a:rPr>
                <a:t>◈</a:t>
              </a:r>
              <a:r>
                <a:rPr lang="zh-CN" altLang="en-US" b="1">
                  <a:latin typeface="黑体" panose="02010609060101010101" charset="-122"/>
                  <a:ea typeface="黑体" panose="02010609060101010101" charset="-122"/>
                </a:rPr>
                <a:t>提高考生满意度</a:t>
              </a:r>
            </a:p>
          </p:txBody>
        </p:sp>
        <p:sp useBgFill="1">
          <p:nvSpPr>
            <p:cNvPr id="47" name="文本框 46"/>
            <p:cNvSpPr txBox="1"/>
            <p:nvPr>
              <p:custDataLst>
                <p:tags r:id="rId12"/>
              </p:custDataLst>
            </p:nvPr>
          </p:nvSpPr>
          <p:spPr>
            <a:xfrm>
              <a:off x="14321" y="1387"/>
              <a:ext cx="1976" cy="1074"/>
            </a:xfrm>
            <a:prstGeom prst="rect">
              <a:avLst/>
            </a:prstGeom>
            <a:extLst>
              <a:ext uri="{909E8E84-426E-40DD-AFC4-6F175D3DCCD1}">
                <a14:hiddenFill xmlns:a14="http://schemas.microsoft.com/office/drawing/2010/main">
                  <a:solidFill>
                    <a:srgbClr val="002060"/>
                  </a:solidFill>
                </a14:hiddenFill>
              </a:ext>
            </a:extLst>
          </p:spPr>
          <p:txBody>
            <a:bodyPr wrap="square" rtlCol="0">
              <a:spAutoFit/>
            </a:bodyPr>
            <a:lstStyle/>
            <a:p>
              <a:pPr algn="dist" fontAlgn="auto">
                <a:lnSpc>
                  <a:spcPct val="120000"/>
                </a:lnSpc>
                <a:spcBef>
                  <a:spcPts val="0"/>
                </a:spcBef>
                <a:spcAft>
                  <a:spcPts val="0"/>
                </a:spcAft>
              </a:pPr>
              <a:r>
                <a:rPr lang="zh-CN" altLang="en-US" sz="3200" b="1">
                  <a:ln w="10668" cmpd="dbl">
                    <a:solidFill>
                      <a:schemeClr val="bg1"/>
                    </a:solidFill>
                    <a:prstDash val="solid"/>
                  </a:ln>
                  <a:solidFill>
                    <a:schemeClr val="accent2">
                      <a:lumMod val="50000"/>
                    </a:schemeClr>
                  </a:solidFill>
                  <a:effectLst>
                    <a:outerShdw dist="101600" dir="14520000" sy="30000" kx="-1800000" algn="bl" rotWithShape="0">
                      <a:prstClr val="black">
                        <a:alpha val="32000"/>
                      </a:prstClr>
                    </a:outerShdw>
                    <a:reflection blurRad="35560" stA="27000" endA="300" endPos="45500" dist="38100" dir="5400000" sy="-100000" algn="bl" rotWithShape="0"/>
                  </a:effectLst>
                  <a:latin typeface="汉仪铸字卡酷体W" panose="00020600040101010101" charset="-122"/>
                  <a:ea typeface="汉仪铸字卡酷体W" panose="00020600040101010101" charset="-122"/>
                  <a:cs typeface="微软雅黑" panose="020B0503020204020204" pitchFamily="34" charset="-122"/>
                </a:rPr>
                <a:t>考</a:t>
              </a:r>
              <a:r>
                <a:rPr lang="en-US" altLang="zh-CN" sz="3200" b="1">
                  <a:ln w="10668" cmpd="dbl">
                    <a:solidFill>
                      <a:schemeClr val="bg1"/>
                    </a:solidFill>
                    <a:prstDash val="solid"/>
                  </a:ln>
                  <a:solidFill>
                    <a:schemeClr val="accent2">
                      <a:lumMod val="50000"/>
                    </a:schemeClr>
                  </a:solidFill>
                  <a:effectLst>
                    <a:outerShdw dist="101600" dir="14520000" sy="30000" kx="-1800000" algn="bl" rotWithShape="0">
                      <a:prstClr val="black">
                        <a:alpha val="32000"/>
                      </a:prstClr>
                    </a:outerShdw>
                    <a:reflection blurRad="35560" stA="27000" endA="300" endPos="45500" dist="38100" dir="5400000" sy="-100000" algn="bl" rotWithShape="0"/>
                  </a:effectLst>
                  <a:latin typeface="汉仪铸字卡酷体W" panose="00020600040101010101" charset="-122"/>
                  <a:ea typeface="汉仪铸字卡酷体W" panose="00020600040101010101" charset="-122"/>
                  <a:cs typeface="微软雅黑" panose="020B0503020204020204" pitchFamily="34" charset="-122"/>
                </a:rPr>
                <a:t> </a:t>
              </a:r>
              <a:r>
                <a:rPr lang="zh-CN" altLang="en-US" sz="3200" b="1">
                  <a:ln w="10668" cmpd="dbl">
                    <a:solidFill>
                      <a:schemeClr val="bg1"/>
                    </a:solidFill>
                    <a:prstDash val="solid"/>
                  </a:ln>
                  <a:solidFill>
                    <a:schemeClr val="accent2">
                      <a:lumMod val="50000"/>
                    </a:schemeClr>
                  </a:solidFill>
                  <a:effectLst>
                    <a:outerShdw dist="101600" dir="14520000" sy="30000" kx="-1800000" algn="bl" rotWithShape="0">
                      <a:prstClr val="black">
                        <a:alpha val="32000"/>
                      </a:prstClr>
                    </a:outerShdw>
                    <a:reflection blurRad="35560" stA="27000" endA="300" endPos="45500" dist="38100" dir="5400000" sy="-100000" algn="bl" rotWithShape="0"/>
                  </a:effectLst>
                  <a:latin typeface="汉仪铸字卡酷体W" panose="00020600040101010101" charset="-122"/>
                  <a:ea typeface="汉仪铸字卡酷体W" panose="00020600040101010101" charset="-122"/>
                  <a:cs typeface="微软雅黑" panose="020B0503020204020204" pitchFamily="34" charset="-122"/>
                </a:rPr>
                <a:t>生</a:t>
              </a:r>
              <a:endParaRPr lang="zh-CN" altLang="en-US" sz="2800" b="1">
                <a:ln w="10668" cmpd="dbl">
                  <a:solidFill>
                    <a:schemeClr val="bg1"/>
                  </a:solidFill>
                  <a:prstDash val="solid"/>
                </a:ln>
                <a:solidFill>
                  <a:schemeClr val="accent2">
                    <a:lumMod val="50000"/>
                  </a:schemeClr>
                </a:solidFill>
                <a:effectLst>
                  <a:outerShdw dist="101600" dir="14520000" sy="30000" kx="-1800000" algn="bl" rotWithShape="0">
                    <a:prstClr val="black">
                      <a:alpha val="32000"/>
                    </a:prstClr>
                  </a:outerShdw>
                  <a:reflection blurRad="35560" stA="27000" endA="300" endPos="45500" dist="38100" dir="5400000" sy="-100000" algn="bl" rotWithShape="0"/>
                </a:effectLst>
                <a:latin typeface="汉仪铸字卡酷体W" panose="00020600040101010101" charset="-122"/>
                <a:ea typeface="汉仪铸字卡酷体W" panose="00020600040101010101" charset="-122"/>
                <a:cs typeface="微软雅黑" panose="020B0503020204020204" pitchFamily="34" charset="-122"/>
              </a:endParaRPr>
            </a:p>
          </p:txBody>
        </p:sp>
      </p:grpSp>
      <p:grpSp>
        <p:nvGrpSpPr>
          <p:cNvPr id="51" name="组合 50"/>
          <p:cNvGrpSpPr/>
          <p:nvPr/>
        </p:nvGrpSpPr>
        <p:grpSpPr>
          <a:xfrm>
            <a:off x="6456045" y="3541395"/>
            <a:ext cx="3600000" cy="2504170"/>
            <a:chOff x="12474" y="5854"/>
            <a:chExt cx="5669" cy="3944"/>
          </a:xfrm>
        </p:grpSpPr>
        <p:sp useBgFill="1">
          <p:nvSpPr>
            <p:cNvPr id="36" name="同侧圆角矩形 35"/>
            <p:cNvSpPr/>
            <p:nvPr>
              <p:custDataLst>
                <p:tags r:id="rId9"/>
              </p:custDataLst>
            </p:nvPr>
          </p:nvSpPr>
          <p:spPr>
            <a:xfrm>
              <a:off x="12474" y="6396"/>
              <a:ext cx="5669" cy="3402"/>
            </a:xfrm>
            <a:prstGeom prst="round2SameRect">
              <a:avLst/>
            </a:prstGeom>
            <a:ln w="76200" cmpd="sng">
              <a:solidFill>
                <a:schemeClr val="accent2">
                  <a:lumMod val="7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l" fontAlgn="auto">
                <a:lnSpc>
                  <a:spcPct val="190000"/>
                </a:lnSpc>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rPr>
                <a:t>◈提高生源质量</a:t>
              </a:r>
            </a:p>
            <a:p>
              <a:pPr marL="720090" indent="-720090" algn="l" fontAlgn="auto">
                <a:lnSpc>
                  <a:spcPct val="190000"/>
                </a:lnSpc>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sym typeface="+mn-ea"/>
                </a:rPr>
                <a:t>◈</a:t>
              </a:r>
              <a:r>
                <a:rPr lang="zh-CN" altLang="en-US" b="1">
                  <a:latin typeface="黑体" panose="02010609060101010101" charset="-122"/>
                  <a:ea typeface="黑体" panose="02010609060101010101" charset="-122"/>
                </a:rPr>
                <a:t>降低断档机率</a:t>
              </a:r>
            </a:p>
            <a:p>
              <a:pPr marL="720090" indent="-720090" algn="l" fontAlgn="auto">
                <a:lnSpc>
                  <a:spcPct val="190000"/>
                </a:lnSpc>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sym typeface="+mn-ea"/>
                </a:rPr>
                <a:t>◈</a:t>
              </a:r>
              <a:r>
                <a:rPr lang="zh-CN" altLang="en-US" b="1">
                  <a:latin typeface="黑体" panose="02010609060101010101" charset="-122"/>
                  <a:ea typeface="黑体" panose="02010609060101010101" charset="-122"/>
                </a:rPr>
                <a:t>提高计划满足率</a:t>
              </a:r>
            </a:p>
          </p:txBody>
        </p:sp>
        <p:sp useBgFill="1">
          <p:nvSpPr>
            <p:cNvPr id="49" name="文本框 48"/>
            <p:cNvSpPr txBox="1"/>
            <p:nvPr>
              <p:custDataLst>
                <p:tags r:id="rId10"/>
              </p:custDataLst>
            </p:nvPr>
          </p:nvSpPr>
          <p:spPr>
            <a:xfrm>
              <a:off x="14515" y="5854"/>
              <a:ext cx="1998" cy="1074"/>
            </a:xfrm>
            <a:prstGeom prst="rect">
              <a:avLst/>
            </a:prstGeom>
            <a:extLst>
              <a:ext uri="{909E8E84-426E-40DD-AFC4-6F175D3DCCD1}">
                <a14:hiddenFill xmlns:a14="http://schemas.microsoft.com/office/drawing/2010/main">
                  <a:solidFill>
                    <a:srgbClr val="002060"/>
                  </a:solidFill>
                </a14:hiddenFill>
              </a:ext>
            </a:extLst>
          </p:spPr>
          <p:txBody>
            <a:bodyPr wrap="square" rtlCol="0">
              <a:spAutoFit/>
            </a:bodyPr>
            <a:lstStyle/>
            <a:p>
              <a:pPr lvl="0" algn="dist">
                <a:lnSpc>
                  <a:spcPct val="120000"/>
                </a:lnSpc>
                <a:spcBef>
                  <a:spcPts val="0"/>
                </a:spcBef>
                <a:spcAft>
                  <a:spcPts val="0"/>
                </a:spcAft>
                <a:buClrTx/>
                <a:buSzTx/>
                <a:buFontTx/>
              </a:pPr>
              <a:r>
                <a:rPr lang="zh-CN" altLang="en-US" sz="3200" b="1" dirty="0">
                  <a:ln w="10668" cmpd="dbl">
                    <a:solidFill>
                      <a:schemeClr val="bg1"/>
                    </a:solidFill>
                    <a:prstDash val="solid"/>
                  </a:ln>
                  <a:solidFill>
                    <a:schemeClr val="accent2">
                      <a:lumMod val="50000"/>
                    </a:schemeClr>
                  </a:solidFill>
                  <a:effectLst>
                    <a:outerShdw dist="101600" dir="14520000" sy="30000" kx="-1800000" algn="bl" rotWithShape="0">
                      <a:prstClr val="black">
                        <a:alpha val="32000"/>
                      </a:prstClr>
                    </a:outerShdw>
                    <a:reflection blurRad="35560" stA="27000" endA="300" endPos="45500" dist="38100" dir="5400000" sy="-100000" algn="bl" rotWithShape="0"/>
                  </a:effectLst>
                  <a:latin typeface="汉仪铸字卡酷体W" panose="00020600040101010101" charset="-122"/>
                  <a:ea typeface="汉仪铸字卡酷体W" panose="00020600040101010101" charset="-122"/>
                  <a:cs typeface="微软雅黑" panose="020B0503020204020204" pitchFamily="34" charset="-122"/>
                  <a:sym typeface="+mn-ea"/>
                </a:rPr>
                <a:t>院</a:t>
              </a:r>
              <a:r>
                <a:rPr lang="en-US" altLang="zh-CN" sz="3200" b="1" dirty="0">
                  <a:ln w="10668" cmpd="dbl">
                    <a:solidFill>
                      <a:schemeClr val="bg1"/>
                    </a:solidFill>
                    <a:prstDash val="solid"/>
                  </a:ln>
                  <a:solidFill>
                    <a:schemeClr val="accent2">
                      <a:lumMod val="50000"/>
                    </a:schemeClr>
                  </a:solidFill>
                  <a:effectLst>
                    <a:outerShdw dist="101600" dir="14520000" sy="30000" kx="-1800000" algn="bl" rotWithShape="0">
                      <a:prstClr val="black">
                        <a:alpha val="32000"/>
                      </a:prstClr>
                    </a:outerShdw>
                    <a:reflection blurRad="35560" stA="27000" endA="300" endPos="45500" dist="38100" dir="5400000" sy="-100000" algn="bl" rotWithShape="0"/>
                  </a:effectLst>
                  <a:latin typeface="汉仪铸字卡酷体W" panose="00020600040101010101" charset="-122"/>
                  <a:ea typeface="汉仪铸字卡酷体W" panose="00020600040101010101" charset="-122"/>
                  <a:cs typeface="微软雅黑" panose="020B0503020204020204" pitchFamily="34" charset="-122"/>
                  <a:sym typeface="+mn-ea"/>
                </a:rPr>
                <a:t> </a:t>
              </a:r>
              <a:r>
                <a:rPr lang="zh-CN" altLang="en-US" sz="3200" b="1" dirty="0">
                  <a:ln w="10668" cmpd="dbl">
                    <a:solidFill>
                      <a:schemeClr val="bg1"/>
                    </a:solidFill>
                    <a:prstDash val="solid"/>
                  </a:ln>
                  <a:solidFill>
                    <a:schemeClr val="accent2">
                      <a:lumMod val="50000"/>
                    </a:schemeClr>
                  </a:solidFill>
                  <a:effectLst>
                    <a:outerShdw dist="101600" dir="14520000" sy="30000" kx="-1800000" algn="bl" rotWithShape="0">
                      <a:prstClr val="black">
                        <a:alpha val="32000"/>
                      </a:prstClr>
                    </a:outerShdw>
                    <a:reflection blurRad="35560" stA="27000" endA="300" endPos="45500" dist="38100" dir="5400000" sy="-100000" algn="bl" rotWithShape="0"/>
                  </a:effectLst>
                  <a:latin typeface="汉仪铸字卡酷体W" panose="00020600040101010101" charset="-122"/>
                  <a:ea typeface="汉仪铸字卡酷体W" panose="00020600040101010101" charset="-122"/>
                  <a:cs typeface="微软雅黑" panose="020B0503020204020204" pitchFamily="34" charset="-122"/>
                  <a:sym typeface="+mn-ea"/>
                </a:rPr>
                <a:t>校</a:t>
              </a:r>
            </a:p>
          </p:txBody>
        </p:sp>
      </p:grpSp>
      <p:sp>
        <p:nvSpPr>
          <p:cNvPr id="3" name="左大括号 2"/>
          <p:cNvSpPr/>
          <p:nvPr/>
        </p:nvSpPr>
        <p:spPr>
          <a:xfrm>
            <a:off x="1087120" y="1704975"/>
            <a:ext cx="272415" cy="96012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bldLst>
      <p:bldP spid="4" grpId="1" animBg="1"/>
      <p:bldP spid="6" grpId="1" animBg="1"/>
      <p:bldP spid="15" grpId="1" animBg="1"/>
      <p:bldP spid="21" grpId="1" animBg="1"/>
      <p:bldP spid="19" grpId="1" animBg="1"/>
      <p:bldP spid="24"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21" name="圆角矩形 20"/>
          <p:cNvSpPr/>
          <p:nvPr>
            <p:custDataLst>
              <p:tags r:id="rId4"/>
            </p:custDataLst>
          </p:nvPr>
        </p:nvSpPr>
        <p:spPr>
          <a:xfrm>
            <a:off x="2256155" y="2243455"/>
            <a:ext cx="1800000" cy="540000"/>
          </a:xfrm>
          <a:prstGeom prst="roundRect">
            <a:avLst>
              <a:gd name="adj" fmla="val 50000"/>
            </a:avLst>
          </a:prstGeom>
          <a:gradFill>
            <a:gsLst>
              <a:gs pos="48000">
                <a:schemeClr val="accent1"/>
              </a:gs>
              <a:gs pos="0">
                <a:schemeClr val="accent1">
                  <a:lumMod val="60000"/>
                  <a:lumOff val="40000"/>
                </a:schemeClr>
              </a:gs>
              <a:gs pos="81000">
                <a:schemeClr val="accent1"/>
              </a:gs>
              <a:gs pos="100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志愿填报系统</a:t>
            </a:r>
          </a:p>
        </p:txBody>
      </p:sp>
      <p:sp>
        <p:nvSpPr>
          <p:cNvPr id="18" name="圆角矩形 17"/>
          <p:cNvSpPr/>
          <p:nvPr>
            <p:custDataLst>
              <p:tags r:id="rId5"/>
            </p:custDataLst>
          </p:nvPr>
        </p:nvSpPr>
        <p:spPr>
          <a:xfrm>
            <a:off x="2256155" y="3624580"/>
            <a:ext cx="1800000" cy="540000"/>
          </a:xfrm>
          <a:prstGeom prst="roundRect">
            <a:avLst>
              <a:gd name="adj" fmla="val 50000"/>
            </a:avLst>
          </a:prstGeom>
          <a:gradFill>
            <a:gsLst>
              <a:gs pos="48000">
                <a:schemeClr val="accent1"/>
              </a:gs>
              <a:gs pos="0">
                <a:schemeClr val="accent1">
                  <a:lumMod val="60000"/>
                  <a:lumOff val="40000"/>
                </a:schemeClr>
              </a:gs>
              <a:gs pos="81000">
                <a:schemeClr val="accent1"/>
              </a:gs>
              <a:gs pos="100000">
                <a:schemeClr val="accent1"/>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志愿辅助系统</a:t>
            </a:r>
          </a:p>
        </p:txBody>
      </p:sp>
      <p:sp useBgFill="1">
        <p:nvSpPr>
          <p:cNvPr id="19" name="文本框 18"/>
          <p:cNvSpPr txBox="1"/>
          <p:nvPr/>
        </p:nvSpPr>
        <p:spPr>
          <a:xfrm>
            <a:off x="443865" y="2175510"/>
            <a:ext cx="1866265" cy="607695"/>
          </a:xfrm>
          <a:prstGeom prst="rect">
            <a:avLst/>
          </a:prstGeom>
        </p:spPr>
        <p:txBody>
          <a:bodyPr wrap="square" rtlCol="0">
            <a:spAutoFit/>
          </a:bodyPr>
          <a:lstStyle/>
          <a:p>
            <a:pPr algn="l"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全新升级</a:t>
            </a:r>
          </a:p>
        </p:txBody>
      </p:sp>
      <p:sp useBgFill="1">
        <p:nvSpPr>
          <p:cNvPr id="20" name="文本框 19"/>
          <p:cNvSpPr txBox="1"/>
          <p:nvPr/>
        </p:nvSpPr>
        <p:spPr>
          <a:xfrm>
            <a:off x="389890" y="3585210"/>
            <a:ext cx="1866265" cy="607695"/>
          </a:xfrm>
          <a:prstGeom prst="rect">
            <a:avLst/>
          </a:prstGeom>
        </p:spPr>
        <p:txBody>
          <a:bodyPr wrap="square" rtlCol="0">
            <a:spAutoFit/>
          </a:bodyPr>
          <a:lstStyle/>
          <a:p>
            <a:pPr algn="l"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全新开发</a:t>
            </a:r>
          </a:p>
        </p:txBody>
      </p:sp>
      <p:pic>
        <p:nvPicPr>
          <p:cNvPr id="22" name="图片 21"/>
          <p:cNvPicPr>
            <a:picLocks noChangeAspect="1"/>
          </p:cNvPicPr>
          <p:nvPr/>
        </p:nvPicPr>
        <p:blipFill>
          <a:blip r:embed="rId12"/>
          <a:stretch>
            <a:fillRect/>
          </a:stretch>
        </p:blipFill>
        <p:spPr>
          <a:xfrm>
            <a:off x="4494530" y="6884670"/>
            <a:ext cx="6790690" cy="4646295"/>
          </a:xfrm>
          <a:prstGeom prst="rect">
            <a:avLst/>
          </a:prstGeom>
        </p:spPr>
      </p:pic>
      <p:pic>
        <p:nvPicPr>
          <p:cNvPr id="23" name="图片 22"/>
          <p:cNvPicPr>
            <a:picLocks noChangeAspect="1"/>
          </p:cNvPicPr>
          <p:nvPr/>
        </p:nvPicPr>
        <p:blipFill>
          <a:blip r:embed="rId13"/>
          <a:srcRect l="6323" t="-146" r="13032" b="1481"/>
          <a:stretch>
            <a:fillRect/>
          </a:stretch>
        </p:blipFill>
        <p:spPr>
          <a:xfrm>
            <a:off x="4274820" y="7981315"/>
            <a:ext cx="7428865" cy="4879975"/>
          </a:xfrm>
          <a:prstGeom prst="rect">
            <a:avLst/>
          </a:prstGeom>
        </p:spPr>
      </p:pic>
      <p:sp>
        <p:nvSpPr>
          <p:cNvPr id="24" name="文本框 23"/>
          <p:cNvSpPr txBox="1"/>
          <p:nvPr>
            <p:custDataLst>
              <p:tags r:id="rId6"/>
            </p:custDataLst>
          </p:nvPr>
        </p:nvSpPr>
        <p:spPr>
          <a:xfrm>
            <a:off x="443865" y="332105"/>
            <a:ext cx="5181600" cy="688340"/>
          </a:xfrm>
          <a:prstGeom prst="rect">
            <a:avLst/>
          </a:prstGeom>
          <a:noFill/>
        </p:spPr>
        <p:txBody>
          <a:bodyPr wrap="square" rtlCol="0">
            <a:noAutofit/>
          </a:bodyPr>
          <a:lstStyle/>
          <a:p>
            <a:pPr algn="l"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一、新高考变化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500"/>
                            </p:stCondLst>
                            <p:childTnLst>
                              <p:par>
                                <p:cTn id="13" presetID="64" presetClass="path" presetSubtype="0" accel="50000" decel="50000" fill="hold" nodeType="afterEffect">
                                  <p:stCondLst>
                                    <p:cond delay="0"/>
                                  </p:stCondLst>
                                  <p:childTnLst>
                                    <p:animMotion origin="layout" path="M 0.00359375 0.0483333 L 0.00359375 -0.785926 " pathEditMode="relative" rAng="0" ptsTypes="">
                                      <p:cBhvr>
                                        <p:cTn id="14" dur="2000" fill="hold"/>
                                        <p:tgtEl>
                                          <p:spTgt spid="22"/>
                                        </p:tgtEl>
                                        <p:attrNameLst>
                                          <p:attrName>ppt_x</p:attrName>
                                          <p:attrName>ppt_y</p:attrName>
                                        </p:attrNameLst>
                                      </p:cBhvr>
                                      <p:rCtr x="0" y="-447"/>
                                    </p:animMotion>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ppt_y</p:attrName>
                                        </p:attrNameLst>
                                      </p:cBhvr>
                                      <p:tavLst>
                                        <p:tav tm="0">
                                          <p:val>
                                            <p:strVal val="#ppt_y+#ppt_h*1.125000"/>
                                          </p:val>
                                        </p:tav>
                                        <p:tav tm="100000">
                                          <p:val>
                                            <p:strVal val="#ppt_y"/>
                                          </p:val>
                                        </p:tav>
                                      </p:tavLst>
                                    </p:anim>
                                    <p:animEffect transition="in" filter="wipe(up)">
                                      <p:cBhvr>
                                        <p:cTn id="20" dur="500"/>
                                        <p:tgtEl>
                                          <p:spTgt spid="20"/>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500"/>
                            </p:stCondLst>
                            <p:childTnLst>
                              <p:par>
                                <p:cTn id="25" presetID="64" presetClass="path" presetSubtype="0" accel="50000" decel="50000" fill="hold" nodeType="afterEffect">
                                  <p:stCondLst>
                                    <p:cond delay="0"/>
                                  </p:stCondLst>
                                  <p:childTnLst>
                                    <p:animMotion origin="layout" path="M 0.02 -0.143148 L 0.0216667 -0.970833 " pathEditMode="relative" rAng="0" ptsTypes="">
                                      <p:cBhvr>
                                        <p:cTn id="26" dur="2000" fill="hold"/>
                                        <p:tgtEl>
                                          <p:spTgt spid="23"/>
                                        </p:tgtEl>
                                        <p:attrNameLst>
                                          <p:attrName>ppt_x</p:attrName>
                                          <p:attrName>ppt_y</p:attrName>
                                        </p:attrNameLst>
                                      </p:cBhvr>
                                      <p:rCtr x="1" y="-4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8" grpId="0" animBg="1"/>
      <p:bldP spid="18" grpId="1" animBg="1"/>
      <p:bldP spid="19" grpId="0" animBg="1"/>
      <p:bldP spid="19"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5"/>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6"/>
              </p:custDataLst>
            </p:nvPr>
          </p:nvPicPr>
          <p:blipFill>
            <a:blip r:embed="rId9"/>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二、志愿辅助系统</a:t>
            </a:r>
          </a:p>
        </p:txBody>
      </p:sp>
      <p:pic>
        <p:nvPicPr>
          <p:cNvPr id="2" name="图片 1"/>
          <p:cNvPicPr>
            <a:picLocks noChangeAspect="1"/>
          </p:cNvPicPr>
          <p:nvPr/>
        </p:nvPicPr>
        <p:blipFill>
          <a:blip r:embed="rId10"/>
          <a:srcRect l="6809" t="3789" r="1060" b="1321"/>
          <a:stretch>
            <a:fillRect/>
          </a:stretch>
        </p:blipFill>
        <p:spPr>
          <a:xfrm>
            <a:off x="835025" y="1310005"/>
            <a:ext cx="10751185" cy="50177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5"/>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6"/>
              </p:custDataLst>
            </p:nvPr>
          </p:nvPicPr>
          <p:blipFill>
            <a:blip r:embed="rId9"/>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二、志愿辅助系统</a:t>
            </a:r>
          </a:p>
        </p:txBody>
      </p:sp>
      <p:pic>
        <p:nvPicPr>
          <p:cNvPr id="3" name="图片 2"/>
          <p:cNvPicPr>
            <a:picLocks noChangeAspect="1"/>
          </p:cNvPicPr>
          <p:nvPr/>
        </p:nvPicPr>
        <p:blipFill>
          <a:blip r:embed="rId10"/>
          <a:srcRect l="5535" t="4261" r="1267" b="2061"/>
          <a:stretch>
            <a:fillRect/>
          </a:stretch>
        </p:blipFill>
        <p:spPr>
          <a:xfrm>
            <a:off x="668655" y="1327785"/>
            <a:ext cx="10854055" cy="49434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5"/>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6"/>
              </p:custDataLst>
            </p:nvPr>
          </p:nvPicPr>
          <p:blipFill>
            <a:blip r:embed="rId9"/>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三、志愿填报系统</a:t>
            </a:r>
          </a:p>
        </p:txBody>
      </p:sp>
      <p:pic>
        <p:nvPicPr>
          <p:cNvPr id="2" name="图片 1"/>
          <p:cNvPicPr>
            <a:picLocks noChangeAspect="1"/>
          </p:cNvPicPr>
          <p:nvPr/>
        </p:nvPicPr>
        <p:blipFill>
          <a:blip r:embed="rId10"/>
          <a:srcRect r="490" b="21429"/>
          <a:stretch>
            <a:fillRect/>
          </a:stretch>
        </p:blipFill>
        <p:spPr>
          <a:xfrm>
            <a:off x="3200400" y="1415415"/>
            <a:ext cx="8782685" cy="4523740"/>
          </a:xfrm>
          <a:prstGeom prst="rect">
            <a:avLst/>
          </a:prstGeom>
        </p:spPr>
      </p:pic>
      <p:sp>
        <p:nvSpPr>
          <p:cNvPr id="101" name="文本框 100"/>
          <p:cNvSpPr txBox="1"/>
          <p:nvPr/>
        </p:nvSpPr>
        <p:spPr>
          <a:xfrm>
            <a:off x="310515" y="2557780"/>
            <a:ext cx="2679700" cy="1997710"/>
          </a:xfrm>
          <a:prstGeom prst="rect">
            <a:avLst/>
          </a:prstGeom>
          <a:noFill/>
          <a:ln w="9525">
            <a:noFill/>
          </a:ln>
        </p:spPr>
        <p:txBody>
          <a:bodyPr>
            <a:noAutofit/>
          </a:bodyPr>
          <a:lstStyle/>
          <a:p>
            <a:pPr lvl="0" algn="l">
              <a:lnSpc>
                <a:spcPct val="120000"/>
              </a:lnSpc>
              <a:buClrTx/>
              <a:buSzTx/>
              <a:buFontTx/>
            </a:pPr>
            <a:r>
              <a:rPr lang="zh-CN" b="1">
                <a:solidFill>
                  <a:schemeClr val="bg1"/>
                </a:solidFill>
                <a:latin typeface="华文细黑" panose="02010600040101010101" charset="-122"/>
                <a:ea typeface="华文细黑" panose="02010600040101010101" charset="-122"/>
                <a:sym typeface="+mn-ea"/>
              </a:rPr>
              <a:t>   考生们需在有限时间内，对众多志愿进行仔细筛选、排序、填报和调整，考生的填报难度和工作量增加。</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4"/>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5"/>
              </p:custDataLst>
            </p:nvPr>
          </p:nvPicPr>
          <p:blipFill>
            <a:blip r:embed="rId8"/>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3" name="文本框 12"/>
          <p:cNvSpPr txBox="1"/>
          <p:nvPr/>
        </p:nvSpPr>
        <p:spPr>
          <a:xfrm>
            <a:off x="3980180" y="2711450"/>
            <a:ext cx="4305300" cy="1576070"/>
          </a:xfrm>
          <a:prstGeom prst="rect">
            <a:avLst/>
          </a:prstGeom>
          <a:noFill/>
        </p:spPr>
        <p:txBody>
          <a:bodyPr wrap="square" rtlCol="0">
            <a:noAutofit/>
          </a:bodyPr>
          <a:lstStyle/>
          <a:p>
            <a:pPr algn="ctr" fontAlgn="auto">
              <a:lnSpc>
                <a:spcPct val="120000"/>
              </a:lnSpc>
              <a:spcBef>
                <a:spcPts val="0"/>
              </a:spcBef>
              <a:spcAft>
                <a:spcPts val="0"/>
              </a:spcAft>
            </a:pPr>
            <a:r>
              <a:rPr lang="en-US" altLang="zh-CN" sz="8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8000" dirty="0"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谢</a:t>
            </a:r>
            <a:r>
              <a:rPr lang="en-US" altLang="zh-CN" sz="8000" dirty="0"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8000" dirty="0" smtClean="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谢！</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81313" y="3048278"/>
            <a:ext cx="5264150" cy="1344295"/>
            <a:chOff x="152713" y="3886478"/>
            <a:chExt cx="5264150" cy="1344295"/>
          </a:xfrm>
        </p:grpSpPr>
        <p:sp>
          <p:nvSpPr>
            <p:cNvPr id="3" name="TextBox 3"/>
            <p:cNvSpPr txBox="1"/>
            <p:nvPr/>
          </p:nvSpPr>
          <p:spPr>
            <a:xfrm>
              <a:off x="152713" y="3886478"/>
              <a:ext cx="5264150" cy="1344295"/>
            </a:xfrm>
            <a:prstGeom prst="rect">
              <a:avLst/>
            </a:prstGeom>
          </p:spPr>
          <p:txBody>
            <a:bodyPr wrap="square" lIns="66008" tIns="33052" rIns="66008" bIns="33052" rtlCol="0" anchor="ctr" anchorCtr="0">
              <a:noAutofit/>
            </a:bodyPr>
            <a:lstStyle/>
            <a:p>
              <a:pPr algn="ctr">
                <a:lnSpc>
                  <a:spcPct val="80000"/>
                </a:lnSpc>
              </a:pPr>
              <a:endParaRPr lang="en-US" sz="4800" b="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80000"/>
                </a:lnSpc>
              </a:pPr>
              <a:r>
                <a:rPr lang="zh-CN" altLang="en-US" sz="4800" b="1" dirty="0">
                  <a:solidFill>
                    <a:schemeClr val="bg1">
                      <a:lumMod val="95000"/>
                    </a:schemeClr>
                  </a:solidFill>
                  <a:latin typeface="微软雅黑" panose="020B0503020204020204" pitchFamily="34" charset="-122"/>
                  <a:ea typeface="微软雅黑" panose="020B0503020204020204" pitchFamily="34" charset="-122"/>
                  <a:sym typeface="+mn-ea"/>
                </a:rPr>
                <a:t>等级赋分相关介绍</a:t>
              </a:r>
              <a:endParaRPr lang="zh-CN" altLang="en-US" sz="4800" b="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 name="文本框 7"/>
          <p:cNvSpPr txBox="1"/>
          <p:nvPr/>
        </p:nvSpPr>
        <p:spPr>
          <a:xfrm>
            <a:off x="2438400" y="2133600"/>
            <a:ext cx="1453515" cy="836930"/>
          </a:xfrm>
          <a:prstGeom prst="rect">
            <a:avLst/>
          </a:prstGeom>
          <a:noFill/>
        </p:spPr>
        <p:txBody>
          <a:bodyPr wrap="square" rtlCol="0" anchor="t">
            <a:noAutofit/>
          </a:bodyPr>
          <a:lstStyle/>
          <a:p>
            <a:pPr algn="ctr">
              <a:lnSpc>
                <a:spcPct val="80000"/>
              </a:lnSpc>
            </a:pPr>
            <a:r>
              <a:rPr lang="en-US" sz="7200" b="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01</a:t>
            </a:r>
            <a:endParaRPr lang="en-US" altLang="en-US" sz="7200" b="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http://photo-static-api.fotomore.com/creative/vcg/400/new/VCG211359206967.jpg?uid=386&amp;timestamp=1730768551&amp;sign=5b6f34f7972b24bde39f6dc525ee7197" descr="templates\picture_hover\&amp;pky290_sjzg_VCG211359206967&amp;"/>
          <p:cNvPicPr>
            <a:picLocks noChangeAspect="1"/>
          </p:cNvPicPr>
          <p:nvPr>
            <p:custDataLst>
              <p:tags r:id="rId1"/>
            </p:custDataLst>
          </p:nvPr>
        </p:nvPicPr>
        <p:blipFill>
          <a:blip r:embed="rId5"/>
          <a:stretch>
            <a:fillRect/>
          </a:stretch>
        </p:blipFill>
        <p:spPr>
          <a:xfrm>
            <a:off x="5645150" y="899795"/>
            <a:ext cx="6262370" cy="50584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9"/>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10"/>
              </p:custDataLst>
            </p:nvPr>
          </p:nvPicPr>
          <p:blipFill>
            <a:blip r:embed="rId13"/>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3" name="图片 2"/>
          <p:cNvPicPr>
            <a:picLocks noChangeAspect="1"/>
          </p:cNvPicPr>
          <p:nvPr>
            <p:custDataLst>
              <p:tags r:id="rId4"/>
            </p:custDataLst>
          </p:nvPr>
        </p:nvPicPr>
        <p:blipFill>
          <a:blip r:embed="rId14"/>
          <a:stretch>
            <a:fillRect/>
          </a:stretch>
        </p:blipFill>
        <p:spPr>
          <a:xfrm>
            <a:off x="970280" y="1617345"/>
            <a:ext cx="3370580" cy="4363720"/>
          </a:xfrm>
          <a:prstGeom prst="rect">
            <a:avLst/>
          </a:prstGeom>
          <a:ln w="12700" cmpd="sng">
            <a:solidFill>
              <a:srgbClr val="E41908"/>
            </a:solidFill>
            <a:prstDash val="solid"/>
          </a:ln>
        </p:spPr>
      </p:pic>
      <p:sp>
        <p:nvSpPr>
          <p:cNvPr id="8" name="矩形 7"/>
          <p:cNvSpPr/>
          <p:nvPr>
            <p:custDataLst>
              <p:tags r:id="rId5"/>
            </p:custDataLst>
          </p:nvPr>
        </p:nvSpPr>
        <p:spPr>
          <a:xfrm>
            <a:off x="4786630" y="2204720"/>
            <a:ext cx="6290310" cy="777240"/>
          </a:xfrm>
          <a:prstGeom prst="rect">
            <a:avLst/>
          </a:prstGeom>
          <a:noFill/>
        </p:spPr>
        <p:txBody>
          <a:bodyPr wrap="square" lIns="0" tIns="0" rIns="0" bIns="0" rtlCol="0" anchor="t" anchorCtr="0">
            <a:noAutofit/>
          </a:bodyPr>
          <a:lstStyle/>
          <a:p>
            <a:pPr marL="171450" indent="-171450" algn="just">
              <a:lnSpc>
                <a:spcPct val="150000"/>
              </a:lnSpc>
              <a:spcBef>
                <a:spcPct val="0"/>
              </a:spcBef>
              <a:spcAft>
                <a:spcPct val="0"/>
              </a:spcAft>
              <a:buClr>
                <a:schemeClr val="accent1"/>
              </a:buClr>
              <a:buSzPct val="80000"/>
              <a:buFont typeface="Wingdings" panose="05000000000000000000" charset="0"/>
              <a:buChar char="l"/>
            </a:pPr>
            <a:r>
              <a:rPr lang="en-US" altLang="zh-CN" b="1">
                <a:solidFill>
                  <a:schemeClr val="bg1"/>
                </a:solidFill>
                <a:latin typeface="黑体" panose="02010609060101010101" charset="-122"/>
                <a:ea typeface="黑体" panose="02010609060101010101" charset="-122"/>
                <a:cs typeface="黑体" panose="02010609060101010101" charset="-122"/>
                <a:sym typeface="+mn-ea"/>
              </a:rPr>
              <a:t>  </a:t>
            </a:r>
            <a:r>
              <a:rPr lang="zh-CN" altLang="en-US" b="1">
                <a:solidFill>
                  <a:schemeClr val="bg1"/>
                </a:solidFill>
                <a:latin typeface="黑体" panose="02010609060101010101" charset="-122"/>
                <a:ea typeface="黑体" panose="02010609060101010101" charset="-122"/>
                <a:cs typeface="黑体" panose="02010609060101010101" charset="-122"/>
                <a:sym typeface="+mn-ea"/>
              </a:rPr>
              <a:t>考生总成绩由</a:t>
            </a:r>
            <a:r>
              <a:rPr lang="zh-CN" altLang="en-US" b="1">
                <a:solidFill>
                  <a:srgbClr val="C00000"/>
                </a:solidFill>
                <a:latin typeface="黑体" panose="02010609060101010101" charset="-122"/>
                <a:ea typeface="黑体" panose="02010609060101010101" charset="-122"/>
                <a:cs typeface="黑体" panose="02010609060101010101" charset="-122"/>
                <a:sym typeface="+mn-ea"/>
              </a:rPr>
              <a:t>统一高考</a:t>
            </a:r>
            <a:r>
              <a:rPr lang="zh-CN" altLang="en-US" b="1">
                <a:solidFill>
                  <a:schemeClr val="bg1"/>
                </a:solidFill>
                <a:latin typeface="黑体" panose="02010609060101010101" charset="-122"/>
                <a:ea typeface="黑体" panose="02010609060101010101" charset="-122"/>
                <a:cs typeface="黑体" panose="02010609060101010101" charset="-122"/>
                <a:sym typeface="+mn-ea"/>
              </a:rPr>
              <a:t>的语文、数学、外语3个科目成绩和</a:t>
            </a:r>
            <a:r>
              <a:rPr lang="zh-CN" altLang="en-US" b="1">
                <a:solidFill>
                  <a:srgbClr val="C00000"/>
                </a:solidFill>
                <a:latin typeface="黑体" panose="02010609060101010101" charset="-122"/>
                <a:ea typeface="黑体" panose="02010609060101010101" charset="-122"/>
                <a:cs typeface="黑体" panose="02010609060101010101" charset="-122"/>
                <a:sym typeface="+mn-ea"/>
              </a:rPr>
              <a:t>高中学业水平考试</a:t>
            </a:r>
            <a:r>
              <a:rPr lang="zh-CN" altLang="en-US" b="1">
                <a:solidFill>
                  <a:schemeClr val="bg1"/>
                </a:solidFill>
                <a:latin typeface="黑体" panose="02010609060101010101" charset="-122"/>
                <a:ea typeface="黑体" panose="02010609060101010101" charset="-122"/>
                <a:cs typeface="黑体" panose="02010609060101010101" charset="-122"/>
                <a:sym typeface="+mn-ea"/>
              </a:rPr>
              <a:t>3个科目成绩组成</a:t>
            </a:r>
          </a:p>
        </p:txBody>
      </p:sp>
      <p:sp>
        <p:nvSpPr>
          <p:cNvPr id="13" name="矩形 12"/>
          <p:cNvSpPr/>
          <p:nvPr>
            <p:custDataLst>
              <p:tags r:id="rId6"/>
            </p:custDataLst>
          </p:nvPr>
        </p:nvSpPr>
        <p:spPr>
          <a:xfrm>
            <a:off x="4786630" y="3167380"/>
            <a:ext cx="6290310" cy="777875"/>
          </a:xfrm>
          <a:prstGeom prst="rect">
            <a:avLst/>
          </a:prstGeom>
          <a:noFill/>
        </p:spPr>
        <p:txBody>
          <a:bodyPr wrap="square" lIns="0" tIns="0" rIns="0" bIns="0" rtlCol="0" anchor="t" anchorCtr="0">
            <a:noAutofit/>
          </a:bodyPr>
          <a:lstStyle/>
          <a:p>
            <a:pPr marL="171450" indent="-171450" algn="just">
              <a:lnSpc>
                <a:spcPct val="150000"/>
              </a:lnSpc>
              <a:spcBef>
                <a:spcPct val="0"/>
              </a:spcBef>
              <a:spcAft>
                <a:spcPct val="0"/>
              </a:spcAft>
              <a:buClr>
                <a:schemeClr val="accent1"/>
              </a:buClr>
              <a:buSzPct val="80000"/>
              <a:buFont typeface="Wingdings" panose="05000000000000000000" charset="0"/>
              <a:buChar char="l"/>
            </a:pPr>
            <a:r>
              <a:rPr lang="en-US" altLang="zh-CN" b="1">
                <a:solidFill>
                  <a:schemeClr val="bg1"/>
                </a:solidFill>
                <a:latin typeface="黑体" panose="02010609060101010101" charset="-122"/>
                <a:ea typeface="黑体" panose="02010609060101010101" charset="-122"/>
                <a:cs typeface="+mn-ea"/>
                <a:sym typeface="+mn-ea"/>
              </a:rPr>
              <a:t>  </a:t>
            </a:r>
            <a:r>
              <a:rPr lang="zh-CN" altLang="en-US" b="1">
                <a:solidFill>
                  <a:schemeClr val="bg1"/>
                </a:solidFill>
                <a:latin typeface="黑体" panose="02010609060101010101" charset="-122"/>
                <a:ea typeface="黑体" panose="02010609060101010101" charset="-122"/>
                <a:cs typeface="+mn-ea"/>
                <a:sym typeface="+mn-ea"/>
              </a:rPr>
              <a:t>保持统一高考的语文、数学、外语</a:t>
            </a:r>
            <a:r>
              <a:rPr lang="zh-CN" altLang="en-US" b="1">
                <a:solidFill>
                  <a:srgbClr val="C00000"/>
                </a:solidFill>
                <a:latin typeface="黑体" panose="02010609060101010101" charset="-122"/>
                <a:ea typeface="黑体" panose="02010609060101010101" charset="-122"/>
                <a:cs typeface="+mn-ea"/>
                <a:sym typeface="+mn-ea"/>
              </a:rPr>
              <a:t>科目不变、分值不变，不分文理科</a:t>
            </a:r>
          </a:p>
        </p:txBody>
      </p:sp>
      <p:sp>
        <p:nvSpPr>
          <p:cNvPr id="14" name="矩形 13"/>
          <p:cNvSpPr/>
          <p:nvPr>
            <p:custDataLst>
              <p:tags r:id="rId7"/>
            </p:custDataLst>
          </p:nvPr>
        </p:nvSpPr>
        <p:spPr>
          <a:xfrm>
            <a:off x="4786630" y="4131310"/>
            <a:ext cx="6290310" cy="1177290"/>
          </a:xfrm>
          <a:prstGeom prst="rect">
            <a:avLst/>
          </a:prstGeom>
          <a:noFill/>
        </p:spPr>
        <p:txBody>
          <a:bodyPr wrap="square" lIns="0" tIns="0" rIns="0" bIns="0" rtlCol="0" anchor="t" anchorCtr="0">
            <a:noAutofit/>
          </a:bodyPr>
          <a:lstStyle/>
          <a:p>
            <a:pPr marL="171450" indent="-171450" algn="just">
              <a:lnSpc>
                <a:spcPct val="150000"/>
              </a:lnSpc>
              <a:spcBef>
                <a:spcPct val="0"/>
              </a:spcBef>
              <a:spcAft>
                <a:spcPct val="0"/>
              </a:spcAft>
              <a:buClr>
                <a:schemeClr val="accent1"/>
              </a:buClr>
              <a:buSzPct val="80000"/>
              <a:buFont typeface="Wingdings" panose="05000000000000000000" charset="0"/>
              <a:buChar char="l"/>
            </a:pPr>
            <a:r>
              <a:rPr lang="en-US" altLang="zh-CN" b="1">
                <a:solidFill>
                  <a:schemeClr val="bg1"/>
                </a:solidFill>
                <a:latin typeface="黑体" panose="02010609060101010101" charset="-122"/>
                <a:ea typeface="黑体" panose="02010609060101010101" charset="-122"/>
                <a:cs typeface="+mn-ea"/>
                <a:sym typeface="+mn-ea"/>
              </a:rPr>
              <a:t>  </a:t>
            </a:r>
            <a:r>
              <a:rPr lang="zh-CN" altLang="en-US" b="1">
                <a:solidFill>
                  <a:schemeClr val="bg1"/>
                </a:solidFill>
                <a:latin typeface="黑体" panose="02010609060101010101" charset="-122"/>
                <a:ea typeface="黑体" panose="02010609060101010101" charset="-122"/>
                <a:cs typeface="+mn-ea"/>
                <a:sym typeface="+mn-ea"/>
              </a:rPr>
              <a:t>计入总成绩的高中学业水平考试科目，</a:t>
            </a:r>
            <a:r>
              <a:rPr lang="zh-CN" altLang="en-US" b="1">
                <a:solidFill>
                  <a:srgbClr val="C00000"/>
                </a:solidFill>
                <a:latin typeface="黑体" panose="02010609060101010101" charset="-122"/>
                <a:ea typeface="黑体" panose="02010609060101010101" charset="-122"/>
                <a:cs typeface="+mn-ea"/>
                <a:sym typeface="+mn-ea"/>
              </a:rPr>
              <a:t>由考生</a:t>
            </a:r>
            <a:r>
              <a:rPr lang="zh-CN" altLang="en-US" b="1">
                <a:solidFill>
                  <a:schemeClr val="bg1"/>
                </a:solidFill>
                <a:latin typeface="黑体" panose="02010609060101010101" charset="-122"/>
                <a:ea typeface="黑体" panose="02010609060101010101" charset="-122"/>
                <a:cs typeface="+mn-ea"/>
                <a:sym typeface="+mn-ea"/>
              </a:rPr>
              <a:t>根据报考高校要求和自身特长，在</a:t>
            </a:r>
            <a:r>
              <a:rPr lang="zh-CN" altLang="en-US" b="1">
                <a:solidFill>
                  <a:srgbClr val="C00000"/>
                </a:solidFill>
                <a:latin typeface="黑体" panose="02010609060101010101" charset="-122"/>
                <a:ea typeface="黑体" panose="02010609060101010101" charset="-122"/>
                <a:cs typeface="+mn-ea"/>
                <a:sym typeface="+mn-ea"/>
              </a:rPr>
              <a:t>思想政治、历史、地理、物理、化学、生物</a:t>
            </a:r>
            <a:r>
              <a:rPr lang="zh-CN" altLang="en-US" b="1">
                <a:solidFill>
                  <a:schemeClr val="bg1"/>
                </a:solidFill>
                <a:latin typeface="黑体" panose="02010609060101010101" charset="-122"/>
                <a:ea typeface="黑体" panose="02010609060101010101" charset="-122"/>
                <a:cs typeface="+mn-ea"/>
                <a:sym typeface="+mn-ea"/>
              </a:rPr>
              <a:t>等科目中</a:t>
            </a:r>
            <a:r>
              <a:rPr lang="zh-CN" altLang="en-US" b="1">
                <a:solidFill>
                  <a:srgbClr val="C00000"/>
                </a:solidFill>
                <a:latin typeface="黑体" panose="02010609060101010101" charset="-122"/>
                <a:ea typeface="黑体" panose="02010609060101010101" charset="-122"/>
                <a:cs typeface="+mn-ea"/>
                <a:sym typeface="+mn-ea"/>
              </a:rPr>
              <a:t>自主选择</a:t>
            </a:r>
          </a:p>
        </p:txBody>
      </p:sp>
      <p:sp>
        <p:nvSpPr>
          <p:cNvPr id="16" name="文本框 15"/>
          <p:cNvSpPr txBox="1"/>
          <p:nvPr>
            <p:custDataLst>
              <p:tags r:id="rId8"/>
            </p:custDataLst>
          </p:nvPr>
        </p:nvSpPr>
        <p:spPr>
          <a:xfrm>
            <a:off x="310515" y="332105"/>
            <a:ext cx="5181600" cy="688340"/>
          </a:xfrm>
          <a:prstGeom prst="rect">
            <a:avLst/>
          </a:prstGeom>
          <a:noFill/>
        </p:spPr>
        <p:txBody>
          <a:bodyPr wrap="square" rtlCol="0">
            <a:noAutofit/>
          </a:bodyPr>
          <a:lstStyle/>
          <a:p>
            <a:pPr algn="l"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一、等级赋分办法制定的背景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6"/>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7"/>
              </p:custDataLst>
            </p:nvPr>
          </p:nvPicPr>
          <p:blipFill>
            <a:blip r:embed="rId10"/>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一、等级赋分办法制定的背景</a:t>
            </a:r>
          </a:p>
        </p:txBody>
      </p:sp>
      <p:grpSp>
        <p:nvGrpSpPr>
          <p:cNvPr id="3" name="组合 2"/>
          <p:cNvGrpSpPr/>
          <p:nvPr/>
        </p:nvGrpSpPr>
        <p:grpSpPr>
          <a:xfrm>
            <a:off x="1254760" y="1527175"/>
            <a:ext cx="9886950" cy="4404360"/>
            <a:chOff x="809" y="2405"/>
            <a:chExt cx="15570" cy="6936"/>
          </a:xfrm>
        </p:grpSpPr>
        <p:sp useBgFill="1">
          <p:nvSpPr>
            <p:cNvPr id="4" name="对角圆角矩形 3"/>
            <p:cNvSpPr/>
            <p:nvPr/>
          </p:nvSpPr>
          <p:spPr>
            <a:xfrm>
              <a:off x="7059" y="2707"/>
              <a:ext cx="9320" cy="6270"/>
            </a:xfrm>
            <a:prstGeom prst="round2DiagRect">
              <a:avLst/>
            </a:prstGeom>
            <a:ln w="69850">
              <a:solidFill>
                <a:srgbClr val="65A7FD"/>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2" name="图片 1"/>
            <p:cNvPicPr>
              <a:picLocks noChangeAspect="1"/>
            </p:cNvPicPr>
            <p:nvPr>
              <p:custDataLst>
                <p:tags r:id="rId5"/>
              </p:custDataLst>
            </p:nvPr>
          </p:nvPicPr>
          <p:blipFill>
            <a:blip r:embed="rId11"/>
            <a:stretch>
              <a:fillRect/>
            </a:stretch>
          </p:blipFill>
          <p:spPr>
            <a:xfrm>
              <a:off x="809" y="2405"/>
              <a:ext cx="5211" cy="6936"/>
            </a:xfrm>
            <a:prstGeom prst="rect">
              <a:avLst/>
            </a:prstGeom>
          </p:spPr>
        </p:pic>
        <p:sp>
          <p:nvSpPr>
            <p:cNvPr id="100" name="文本框 99"/>
            <p:cNvSpPr txBox="1"/>
            <p:nvPr/>
          </p:nvSpPr>
          <p:spPr>
            <a:xfrm>
              <a:off x="7670" y="3125"/>
              <a:ext cx="8099" cy="5350"/>
            </a:xfrm>
            <a:prstGeom prst="rect">
              <a:avLst/>
            </a:prstGeom>
            <a:noFill/>
            <a:ln w="9525">
              <a:noFill/>
            </a:ln>
          </p:spPr>
          <p:txBody>
            <a:bodyPr>
              <a:noAutofit/>
            </a:bodyPr>
            <a:lstStyle/>
            <a:p>
              <a:pPr indent="0" algn="ctr">
                <a:lnSpc>
                  <a:spcPct val="120000"/>
                </a:lnSpc>
              </a:pPr>
              <a:r>
                <a:rPr lang="zh-CN" b="1" dirty="0">
                  <a:solidFill>
                    <a:schemeClr val="bg1"/>
                  </a:solidFill>
                  <a:latin typeface="华文细黑" panose="02010600040101010101" charset="-122"/>
                  <a:ea typeface="华文细黑" panose="02010600040101010101" charset="-122"/>
                </a:rPr>
                <a:t>五、考试成绩呈现与使用</a:t>
              </a:r>
              <a:endParaRPr lang="en-US" sz="1400" b="0" dirty="0">
                <a:solidFill>
                  <a:schemeClr val="bg1"/>
                </a:solidFill>
                <a:latin typeface="宋体" panose="02010600030101010101" pitchFamily="2" charset="-122"/>
              </a:endParaRPr>
            </a:p>
            <a:p>
              <a:pPr indent="0" algn="ctr">
                <a:lnSpc>
                  <a:spcPct val="120000"/>
                </a:lnSpc>
              </a:pPr>
              <a:r>
                <a:rPr lang="en-US" sz="1400" b="0" dirty="0">
                  <a:solidFill>
                    <a:schemeClr val="bg1"/>
                  </a:solidFill>
                  <a:latin typeface="宋体" panose="02010600030101010101" pitchFamily="2" charset="-122"/>
                </a:rPr>
                <a:t> </a:t>
              </a:r>
              <a:endParaRPr lang="zh-CN" sz="1400" b="0" dirty="0">
                <a:solidFill>
                  <a:schemeClr val="bg1"/>
                </a:solidFill>
                <a:ea typeface="宋体" panose="02010600030101010101" pitchFamily="2" charset="-122"/>
              </a:endParaRPr>
            </a:p>
            <a:p>
              <a:pPr indent="0" algn="ctr">
                <a:lnSpc>
                  <a:spcPct val="120000"/>
                </a:lnSpc>
              </a:pPr>
              <a:r>
                <a:rPr lang="zh-CN" sz="1400" b="0" dirty="0">
                  <a:solidFill>
                    <a:schemeClr val="bg1"/>
                  </a:solidFill>
                  <a:ea typeface="宋体" panose="02010600030101010101" pitchFamily="2" charset="-122"/>
                </a:rPr>
                <a:t>　　</a:t>
              </a:r>
              <a:r>
                <a:rPr lang="zh-CN" sz="1600" b="0" dirty="0">
                  <a:solidFill>
                    <a:schemeClr val="bg1"/>
                  </a:solidFill>
                  <a:latin typeface="黑体" panose="02010609060101010101" charset="-122"/>
                  <a:ea typeface="黑体" panose="02010609060101010101" charset="-122"/>
                  <a:cs typeface="黑体" panose="02010609060101010101" charset="-122"/>
                </a:rPr>
                <a:t>1.考试成绩呈现方式。考试成绩以“等级”或“合格、不合格”呈现。</a:t>
              </a:r>
              <a:r>
                <a:rPr lang="zh-CN" sz="1600" b="0" u="sng" dirty="0">
                  <a:solidFill>
                    <a:srgbClr val="C00000"/>
                  </a:solidFill>
                  <a:latin typeface="黑体" panose="02010609060101010101" charset="-122"/>
                  <a:ea typeface="黑体" panose="02010609060101010101" charset="-122"/>
                  <a:cs typeface="黑体" panose="02010609060101010101" charset="-122"/>
                </a:rPr>
                <a:t>计入高校招生录取总成绩的学业水平考试3个科目成绩以等级呈现，</a:t>
              </a:r>
              <a:r>
                <a:rPr lang="zh-CN" sz="1600" b="0" dirty="0">
                  <a:solidFill>
                    <a:schemeClr val="bg1"/>
                  </a:solidFill>
                  <a:latin typeface="黑体" panose="02010609060101010101" charset="-122"/>
                  <a:ea typeface="黑体" panose="02010609060101010101" charset="-122"/>
                  <a:cs typeface="黑体" panose="02010609060101010101" charset="-122"/>
                </a:rPr>
                <a:t>其他科目一般以“合格、不合格”呈现。</a:t>
              </a:r>
            </a:p>
            <a:p>
              <a:pPr indent="0" algn="ctr">
                <a:lnSpc>
                  <a:spcPct val="120000"/>
                </a:lnSpc>
              </a:pPr>
              <a:r>
                <a:rPr lang="zh-CN" sz="1600" b="0" dirty="0">
                  <a:solidFill>
                    <a:schemeClr val="bg1"/>
                  </a:solidFill>
                  <a:latin typeface="黑体" panose="02010609060101010101" charset="-122"/>
                  <a:ea typeface="黑体" panose="02010609060101010101" charset="-122"/>
                  <a:cs typeface="黑体" panose="02010609060101010101" charset="-122"/>
                </a:rPr>
                <a:t>　　</a:t>
              </a:r>
              <a:r>
                <a:rPr lang="en-US" altLang="zh-CN" sz="1600" dirty="0" smtClean="0">
                  <a:solidFill>
                    <a:schemeClr val="bg1"/>
                  </a:solidFill>
                  <a:latin typeface="黑体" panose="02010609060101010101" charset="-122"/>
                  <a:ea typeface="黑体" panose="02010609060101010101" charset="-122"/>
                  <a:cs typeface="黑体" panose="02010609060101010101" charset="-122"/>
                </a:rPr>
                <a:t>2</a:t>
              </a:r>
              <a:r>
                <a:rPr lang="zh-CN" altLang="zh-CN" sz="1600" dirty="0" smtClean="0">
                  <a:solidFill>
                    <a:schemeClr val="bg1"/>
                  </a:solidFill>
                  <a:latin typeface="黑体" panose="02010609060101010101" charset="-122"/>
                  <a:ea typeface="黑体" panose="02010609060101010101" charset="-122"/>
                  <a:cs typeface="黑体" panose="02010609060101010101" charset="-122"/>
                </a:rPr>
                <a:t>.</a:t>
              </a:r>
              <a:r>
                <a:rPr lang="zh-CN" sz="1600" b="0" dirty="0" smtClean="0">
                  <a:solidFill>
                    <a:schemeClr val="bg1"/>
                  </a:solidFill>
                  <a:latin typeface="黑体" panose="02010609060101010101" charset="-122"/>
                  <a:ea typeface="黑体" panose="02010609060101010101" charset="-122"/>
                  <a:cs typeface="黑体" panose="02010609060101010101" charset="-122"/>
                </a:rPr>
                <a:t>以</a:t>
              </a:r>
              <a:r>
                <a:rPr lang="zh-CN" sz="1600" b="0" dirty="0">
                  <a:solidFill>
                    <a:schemeClr val="bg1"/>
                  </a:solidFill>
                  <a:latin typeface="黑体" panose="02010609060101010101" charset="-122"/>
                  <a:ea typeface="黑体" panose="02010609060101010101" charset="-122"/>
                  <a:cs typeface="黑体" panose="02010609060101010101" charset="-122"/>
                </a:rPr>
                <a:t>等级呈现成绩的一般分为五个等级，位次由高到低为A、B、C、D、E。原则上各省（区、市）各等级人数所占比例依次为：A等级15%，B等级30%，C等级30%，D、E等级共25%。E等级为不合格，具体比例由各省（区、市）根据基本教学质量要求和命题情况等确定。</a:t>
              </a:r>
              <a:endParaRPr lang="zh-CN" sz="1400" b="0" dirty="0">
                <a:solidFill>
                  <a:schemeClr val="bg1"/>
                </a:solidFill>
                <a:ea typeface="宋体" panose="02010600030101010101" pitchFamily="2" charset="-122"/>
              </a:endParaRPr>
            </a:p>
            <a:p>
              <a:pPr indent="0" algn="ctr">
                <a:lnSpc>
                  <a:spcPct val="120000"/>
                </a:lnSpc>
              </a:pPr>
              <a:r>
                <a:rPr lang="zh-CN" sz="1400" b="0" dirty="0">
                  <a:solidFill>
                    <a:schemeClr val="bg1"/>
                  </a:solidFill>
                  <a:ea typeface="宋体" panose="02010600030101010101" pitchFamily="2" charset="-122"/>
                </a:rPr>
                <a:t>　　</a:t>
              </a:r>
              <a:endParaRPr lang="en-US" altLang="en-US" sz="1400" b="0" dirty="0">
                <a:solidFill>
                  <a:schemeClr val="bg1"/>
                </a:solidFill>
                <a:latin typeface="宋体" panose="02010600030101010101" pitchFamily="2"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5"/>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6"/>
              </p:custDataLst>
            </p:nvPr>
          </p:nvPicPr>
          <p:blipFill>
            <a:blip r:embed="rId9"/>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一、等级赋分办法制定的背景</a:t>
            </a:r>
          </a:p>
        </p:txBody>
      </p:sp>
      <p:sp>
        <p:nvSpPr>
          <p:cNvPr id="100" name="文本框 99"/>
          <p:cNvSpPr txBox="1"/>
          <p:nvPr/>
        </p:nvSpPr>
        <p:spPr>
          <a:xfrm>
            <a:off x="718185" y="1384300"/>
            <a:ext cx="9929495" cy="691515"/>
          </a:xfrm>
          <a:prstGeom prst="rect">
            <a:avLst/>
          </a:prstGeom>
          <a:noFill/>
          <a:ln w="9525">
            <a:noFill/>
          </a:ln>
        </p:spPr>
        <p:txBody>
          <a:bodyPr>
            <a:noAutofit/>
          </a:bodyPr>
          <a:lstStyle/>
          <a:p>
            <a:pPr indent="0">
              <a:lnSpc>
                <a:spcPct val="140000"/>
              </a:lnSpc>
            </a:pPr>
            <a:r>
              <a:rPr lang="en-US" altLang="zh-CN" b="1">
                <a:solidFill>
                  <a:schemeClr val="bg1"/>
                </a:solidFill>
                <a:latin typeface="华文细黑" panose="02010600040101010101" charset="-122"/>
                <a:ea typeface="华文细黑" panose="02010600040101010101" charset="-122"/>
                <a:cs typeface="华文细黑" panose="02010600040101010101" charset="-122"/>
              </a:rPr>
              <a:t>      </a:t>
            </a:r>
            <a:r>
              <a:rPr lang="zh-CN" b="1">
                <a:solidFill>
                  <a:schemeClr val="bg1"/>
                </a:solidFill>
                <a:latin typeface="华文细黑" panose="02010600040101010101" charset="-122"/>
                <a:ea typeface="华文细黑" panose="02010600040101010101" charset="-122"/>
                <a:cs typeface="华文细黑" panose="02010600040101010101" charset="-122"/>
              </a:rPr>
              <a:t>第5批高考改革省份：山西、</a:t>
            </a:r>
            <a:r>
              <a:rPr lang="zh-CN" b="1">
                <a:solidFill>
                  <a:srgbClr val="FFC000"/>
                </a:solidFill>
                <a:latin typeface="华文细黑" panose="02010600040101010101" charset="-122"/>
                <a:ea typeface="华文细黑" panose="02010600040101010101" charset="-122"/>
                <a:cs typeface="华文细黑" panose="02010600040101010101" charset="-122"/>
              </a:rPr>
              <a:t>河南</a:t>
            </a:r>
            <a:r>
              <a:rPr lang="zh-CN" b="1">
                <a:solidFill>
                  <a:schemeClr val="bg1"/>
                </a:solidFill>
                <a:latin typeface="华文细黑" panose="02010600040101010101" charset="-122"/>
                <a:ea typeface="华文细黑" panose="02010600040101010101" charset="-122"/>
                <a:cs typeface="华文细黑" panose="02010600040101010101" charset="-122"/>
              </a:rPr>
              <a:t>、陕西、内蒙古、四川、云南、宁夏和青海，</a:t>
            </a:r>
            <a:r>
              <a:rPr lang="zh-CN" b="1">
                <a:solidFill>
                  <a:srgbClr val="FFC000"/>
                </a:solidFill>
                <a:latin typeface="华文细黑" panose="02010600040101010101" charset="-122"/>
                <a:ea typeface="华文细黑" panose="02010600040101010101" charset="-122"/>
                <a:cs typeface="华文细黑" panose="02010600040101010101" charset="-122"/>
              </a:rPr>
              <a:t>2025年</a:t>
            </a:r>
            <a:r>
              <a:rPr lang="zh-CN" b="1">
                <a:solidFill>
                  <a:schemeClr val="bg1"/>
                </a:solidFill>
                <a:latin typeface="华文细黑" panose="02010600040101010101" charset="-122"/>
                <a:ea typeface="华文细黑" panose="02010600040101010101" charset="-122"/>
                <a:cs typeface="华文细黑" panose="02010600040101010101" charset="-122"/>
              </a:rPr>
              <a:t>开始新高考。</a:t>
            </a:r>
          </a:p>
        </p:txBody>
      </p:sp>
      <p:pic>
        <p:nvPicPr>
          <p:cNvPr id="2" name="图片 1"/>
          <p:cNvPicPr/>
          <p:nvPr/>
        </p:nvPicPr>
        <p:blipFill>
          <a:blip r:embed="rId10"/>
          <a:stretch>
            <a:fillRect/>
          </a:stretch>
        </p:blipFill>
        <p:spPr>
          <a:xfrm>
            <a:off x="1534795" y="2273935"/>
            <a:ext cx="2862580" cy="3785870"/>
          </a:xfrm>
          <a:prstGeom prst="rect">
            <a:avLst/>
          </a:prstGeom>
          <a:noFill/>
          <a:ln w="12700" cmpd="sng">
            <a:solidFill>
              <a:srgbClr val="C00000"/>
            </a:solidFill>
            <a:prstDash val="solid"/>
          </a:ln>
        </p:spPr>
      </p:pic>
      <p:pic>
        <p:nvPicPr>
          <p:cNvPr id="17" name="ECB019B1-382A-4266-B25C-5B523AA43C14-1" descr="wpp"/>
          <p:cNvPicPr>
            <a:picLocks noChangeAspect="1"/>
          </p:cNvPicPr>
          <p:nvPr/>
        </p:nvPicPr>
        <p:blipFill>
          <a:blip r:embed="rId11"/>
          <a:srcRect l="37001" t="57657" r="-210" b="-540"/>
          <a:stretch>
            <a:fillRect/>
          </a:stretch>
        </p:blipFill>
        <p:spPr>
          <a:xfrm>
            <a:off x="5274945" y="2298700"/>
            <a:ext cx="5207000" cy="3667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11"/>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12"/>
              </p:custDataLst>
            </p:nvPr>
          </p:nvPicPr>
          <p:blipFill>
            <a:blip r:embed="rId15"/>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一、等级赋分办法制定的背景</a:t>
            </a:r>
          </a:p>
        </p:txBody>
      </p:sp>
      <p:sp>
        <p:nvSpPr>
          <p:cNvPr id="3" name="圆角矩形 90"/>
          <p:cNvSpPr/>
          <p:nvPr>
            <p:custDataLst>
              <p:tags r:id="rId5"/>
            </p:custDataLst>
          </p:nvPr>
        </p:nvSpPr>
        <p:spPr>
          <a:xfrm>
            <a:off x="3601983" y="2812422"/>
            <a:ext cx="3964043" cy="764672"/>
          </a:xfrm>
          <a:prstGeom prst="roundRect">
            <a:avLst>
              <a:gd name="adj" fmla="val 10752"/>
            </a:avLst>
          </a:prstGeom>
          <a:noFill/>
          <a:ln w="12700" cap="rnd">
            <a:solidFill>
              <a:schemeClr val="tx1">
                <a:lumMod val="40000"/>
                <a:lumOff val="60000"/>
                <a:alpha val="2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562783" tIns="252010" rIns="478385" bIns="252009" anchor="ctr">
            <a:noAutofit/>
          </a:bodyPr>
          <a:lstStyle/>
          <a:p>
            <a:pPr marL="0" algn="l" rtl="0" eaLnBrk="1" latinLnBrk="0" hangingPunct="1">
              <a:lnSpc>
                <a:spcPct val="150000"/>
              </a:lnSpc>
              <a:spcBef>
                <a:spcPts val="0"/>
              </a:spcBef>
              <a:spcAft>
                <a:spcPts val="0"/>
              </a:spcAft>
            </a:pPr>
            <a:r>
              <a:rPr lang="zh-CN" altLang="zh-CN" b="1">
                <a:solidFill>
                  <a:schemeClr val="bg1"/>
                </a:solidFill>
                <a:effectLst/>
                <a:latin typeface="华文细黑" panose="02010600040101010101" charset="-122"/>
                <a:ea typeface="华文细黑" panose="02010600040101010101" charset="-122"/>
                <a:cs typeface="+mn-ea"/>
                <a:sym typeface="+mn-ea"/>
              </a:rPr>
              <a:t>固定级差</a:t>
            </a:r>
          </a:p>
        </p:txBody>
      </p:sp>
      <p:sp>
        <p:nvSpPr>
          <p:cNvPr id="13" name="圆角矩形 90"/>
          <p:cNvSpPr/>
          <p:nvPr>
            <p:custDataLst>
              <p:tags r:id="rId6"/>
            </p:custDataLst>
          </p:nvPr>
        </p:nvSpPr>
        <p:spPr>
          <a:xfrm>
            <a:off x="3601983" y="3727474"/>
            <a:ext cx="3964043" cy="764672"/>
          </a:xfrm>
          <a:prstGeom prst="roundRect">
            <a:avLst>
              <a:gd name="adj" fmla="val 10752"/>
            </a:avLst>
          </a:prstGeom>
          <a:noFill/>
          <a:ln w="12700" cap="rnd">
            <a:solidFill>
              <a:schemeClr val="tx1">
                <a:lumMod val="40000"/>
                <a:lumOff val="60000"/>
                <a:alpha val="2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562783" tIns="252010" rIns="478385" bIns="252009" anchor="ctr">
            <a:noAutofit/>
          </a:bodyPr>
          <a:lstStyle/>
          <a:p>
            <a:pPr marL="0" algn="l" rtl="0" eaLnBrk="1" latinLnBrk="0" hangingPunct="1">
              <a:lnSpc>
                <a:spcPct val="150000"/>
              </a:lnSpc>
              <a:spcBef>
                <a:spcPts val="0"/>
              </a:spcBef>
              <a:spcAft>
                <a:spcPts val="0"/>
              </a:spcAft>
            </a:pPr>
            <a:r>
              <a:rPr lang="zh-CN" altLang="zh-CN" b="1" dirty="0">
                <a:solidFill>
                  <a:schemeClr val="bg1"/>
                </a:solidFill>
                <a:effectLst/>
                <a:latin typeface="华文细黑" panose="02010600040101010101" charset="-122"/>
                <a:ea typeface="华文细黑" panose="02010600040101010101" charset="-122"/>
                <a:cs typeface="+mn-ea"/>
                <a:sym typeface="+mn-ea"/>
              </a:rPr>
              <a:t>标准分</a:t>
            </a:r>
          </a:p>
        </p:txBody>
      </p:sp>
      <p:sp>
        <p:nvSpPr>
          <p:cNvPr id="6" name="圆角矩形 7"/>
          <p:cNvSpPr>
            <a:spLocks noChangeAspect="1"/>
          </p:cNvSpPr>
          <p:nvPr>
            <p:custDataLst>
              <p:tags r:id="rId7"/>
            </p:custDataLst>
          </p:nvPr>
        </p:nvSpPr>
        <p:spPr>
          <a:xfrm>
            <a:off x="3819920" y="3898203"/>
            <a:ext cx="422582" cy="42322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800" b="1">
                <a:solidFill>
                  <a:srgbClr val="FFFFFF"/>
                </a:solidFill>
                <a:latin typeface="+mn-ea"/>
                <a:cs typeface="+mn-ea"/>
                <a:sym typeface="+mn-ea"/>
              </a:rPr>
              <a:t>2</a:t>
            </a:r>
            <a:endParaRPr lang="en-US" altLang="zh-CN" sz="2800" b="1" dirty="0">
              <a:solidFill>
                <a:srgbClr val="FFFFFF"/>
              </a:solidFill>
              <a:latin typeface="+mn-ea"/>
              <a:cs typeface="+mn-ea"/>
              <a:sym typeface="+mn-ea"/>
            </a:endParaRPr>
          </a:p>
        </p:txBody>
      </p:sp>
      <p:sp>
        <p:nvSpPr>
          <p:cNvPr id="4" name="圆角矩形 91"/>
          <p:cNvSpPr>
            <a:spLocks noChangeAspect="1"/>
          </p:cNvSpPr>
          <p:nvPr>
            <p:custDataLst>
              <p:tags r:id="rId8"/>
            </p:custDataLst>
          </p:nvPr>
        </p:nvSpPr>
        <p:spPr>
          <a:xfrm>
            <a:off x="3819920" y="2983151"/>
            <a:ext cx="422582" cy="42322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800" b="1">
                <a:solidFill>
                  <a:srgbClr val="FFFFFF"/>
                </a:solidFill>
                <a:latin typeface="+mn-ea"/>
                <a:cs typeface="+mn-ea"/>
                <a:sym typeface="+mn-ea"/>
              </a:rPr>
              <a:t>1</a:t>
            </a:r>
            <a:endParaRPr lang="en-US" altLang="zh-CN" sz="2800" b="1" dirty="0">
              <a:solidFill>
                <a:srgbClr val="FFFFFF"/>
              </a:solidFill>
              <a:latin typeface="+mn-ea"/>
              <a:cs typeface="+mn-ea"/>
              <a:sym typeface="+mn-ea"/>
            </a:endParaRPr>
          </a:p>
        </p:txBody>
      </p:sp>
      <p:sp>
        <p:nvSpPr>
          <p:cNvPr id="5" name="圆角矩形 90"/>
          <p:cNvSpPr/>
          <p:nvPr>
            <p:custDataLst>
              <p:tags r:id="rId9"/>
            </p:custDataLst>
          </p:nvPr>
        </p:nvSpPr>
        <p:spPr>
          <a:xfrm>
            <a:off x="3601983" y="4642881"/>
            <a:ext cx="3964043" cy="764672"/>
          </a:xfrm>
          <a:prstGeom prst="roundRect">
            <a:avLst>
              <a:gd name="adj" fmla="val 10752"/>
            </a:avLst>
          </a:prstGeom>
          <a:noFill/>
          <a:ln w="12700" cap="rnd">
            <a:solidFill>
              <a:schemeClr val="tx1">
                <a:lumMod val="40000"/>
                <a:lumOff val="60000"/>
                <a:alpha val="2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1562783" tIns="252010" rIns="478386" bIns="252009" anchor="ctr">
            <a:noAutofit/>
          </a:bodyPr>
          <a:lstStyle/>
          <a:p>
            <a:pPr marL="0" algn="l" rtl="0" eaLnBrk="1" latinLnBrk="0" hangingPunct="1">
              <a:lnSpc>
                <a:spcPct val="150000"/>
              </a:lnSpc>
              <a:spcBef>
                <a:spcPts val="0"/>
              </a:spcBef>
              <a:spcAft>
                <a:spcPts val="0"/>
              </a:spcAft>
            </a:pPr>
            <a:r>
              <a:rPr lang="zh-CN" altLang="zh-CN" b="1">
                <a:solidFill>
                  <a:schemeClr val="bg1"/>
                </a:solidFill>
                <a:effectLst/>
                <a:latin typeface="华文细黑" panose="02010600040101010101" charset="-122"/>
                <a:ea typeface="华文细黑" panose="02010600040101010101" charset="-122"/>
                <a:cs typeface="+mn-ea"/>
                <a:sym typeface="+mn-ea"/>
              </a:rPr>
              <a:t>等级赋分</a:t>
            </a:r>
          </a:p>
        </p:txBody>
      </p:sp>
      <p:sp>
        <p:nvSpPr>
          <p:cNvPr id="14" name="圆角矩形 7"/>
          <p:cNvSpPr>
            <a:spLocks noChangeAspect="1"/>
          </p:cNvSpPr>
          <p:nvPr>
            <p:custDataLst>
              <p:tags r:id="rId10"/>
            </p:custDataLst>
          </p:nvPr>
        </p:nvSpPr>
        <p:spPr>
          <a:xfrm>
            <a:off x="3819920" y="4813610"/>
            <a:ext cx="422582" cy="42322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ct val="0"/>
              </a:spcBef>
              <a:spcAft>
                <a:spcPct val="0"/>
              </a:spcAft>
            </a:pPr>
            <a:r>
              <a:rPr lang="en-US" altLang="zh-CN" sz="2800" b="1">
                <a:solidFill>
                  <a:srgbClr val="FFFFFF"/>
                </a:solidFill>
                <a:latin typeface="+mn-ea"/>
                <a:cs typeface="+mn-ea"/>
                <a:sym typeface="+mn-ea"/>
              </a:rPr>
              <a:t>3</a:t>
            </a:r>
            <a:endParaRPr lang="en-US" altLang="zh-CN" sz="2800" b="1" dirty="0">
              <a:solidFill>
                <a:srgbClr val="FFFFFF"/>
              </a:solidFill>
              <a:latin typeface="+mn-ea"/>
              <a:cs typeface="+mn-ea"/>
              <a:sym typeface="+mn-ea"/>
            </a:endParaRPr>
          </a:p>
        </p:txBody>
      </p:sp>
      <p:sp>
        <p:nvSpPr>
          <p:cNvPr id="101" name="文本框 100"/>
          <p:cNvSpPr txBox="1"/>
          <p:nvPr/>
        </p:nvSpPr>
        <p:spPr>
          <a:xfrm>
            <a:off x="997585" y="1284605"/>
            <a:ext cx="9738995" cy="1420495"/>
          </a:xfrm>
          <a:prstGeom prst="rect">
            <a:avLst/>
          </a:prstGeom>
          <a:noFill/>
          <a:ln w="9525">
            <a:noFill/>
          </a:ln>
        </p:spPr>
        <p:txBody>
          <a:bodyPr wrap="square">
            <a:spAutoFit/>
          </a:bodyPr>
          <a:lstStyle/>
          <a:p>
            <a:pPr indent="355600">
              <a:lnSpc>
                <a:spcPct val="160000"/>
              </a:lnSpc>
            </a:pPr>
            <a:r>
              <a:rPr lang="zh-CN" b="0" dirty="0">
                <a:solidFill>
                  <a:schemeClr val="bg1"/>
                </a:solidFill>
                <a:latin typeface="华文细黑" panose="02010600040101010101" charset="-122"/>
                <a:ea typeface="华文细黑" panose="02010600040101010101" charset="-122"/>
                <a:cs typeface="华文细黑" panose="02010600040101010101" charset="-122"/>
              </a:rPr>
              <a:t>为了结合我省实际情况，制订我省的等级赋分办法，省教育考试院对前四批</a:t>
            </a:r>
            <a:r>
              <a:rPr lang="zh-CN" b="0" dirty="0" smtClean="0">
                <a:solidFill>
                  <a:schemeClr val="bg1"/>
                </a:solidFill>
                <a:latin typeface="华文细黑" panose="02010600040101010101" charset="-122"/>
                <a:ea typeface="华文细黑" panose="02010600040101010101" charset="-122"/>
                <a:cs typeface="华文细黑" panose="02010600040101010101" charset="-122"/>
              </a:rPr>
              <a:t>改革省份</a:t>
            </a:r>
            <a:r>
              <a:rPr lang="zh-CN" altLang="en-US" b="0" dirty="0" smtClean="0">
                <a:solidFill>
                  <a:schemeClr val="bg1"/>
                </a:solidFill>
                <a:latin typeface="华文细黑" panose="02010600040101010101" charset="-122"/>
                <a:ea typeface="华文细黑" panose="02010600040101010101" charset="-122"/>
                <a:cs typeface="华文细黑" panose="02010600040101010101" charset="-122"/>
              </a:rPr>
              <a:t>的赋分办法</a:t>
            </a:r>
            <a:r>
              <a:rPr lang="zh-CN" b="0" dirty="0" smtClean="0">
                <a:solidFill>
                  <a:schemeClr val="bg1"/>
                </a:solidFill>
                <a:latin typeface="华文细黑" panose="02010600040101010101" charset="-122"/>
                <a:ea typeface="华文细黑" panose="02010600040101010101" charset="-122"/>
                <a:cs typeface="华文细黑" panose="02010600040101010101" charset="-122"/>
              </a:rPr>
              <a:t>进行</a:t>
            </a:r>
            <a:r>
              <a:rPr lang="zh-CN" b="0" dirty="0">
                <a:solidFill>
                  <a:schemeClr val="bg1"/>
                </a:solidFill>
                <a:latin typeface="华文细黑" panose="02010600040101010101" charset="-122"/>
                <a:ea typeface="华文细黑" panose="02010600040101010101" charset="-122"/>
                <a:cs typeface="华文细黑" panose="02010600040101010101" charset="-122"/>
              </a:rPr>
              <a:t>调研和汇总，并</a:t>
            </a:r>
            <a:r>
              <a:rPr lang="zh-CN" b="0" dirty="0" smtClean="0">
                <a:solidFill>
                  <a:schemeClr val="bg1"/>
                </a:solidFill>
                <a:latin typeface="华文细黑" panose="02010600040101010101" charset="-122"/>
                <a:ea typeface="华文细黑" panose="02010600040101010101" charset="-122"/>
                <a:cs typeface="华文细黑" panose="02010600040101010101" charset="-122"/>
              </a:rPr>
              <a:t>同</a:t>
            </a:r>
            <a:r>
              <a:rPr lang="zh-CN" altLang="en-US" b="0" dirty="0" smtClean="0">
                <a:solidFill>
                  <a:schemeClr val="bg1"/>
                </a:solidFill>
                <a:latin typeface="华文细黑" panose="02010600040101010101" charset="-122"/>
                <a:ea typeface="华文细黑" panose="02010600040101010101" charset="-122"/>
                <a:cs typeface="华文细黑" panose="02010600040101010101" charset="-122"/>
              </a:rPr>
              <a:t>第五</a:t>
            </a:r>
            <a:r>
              <a:rPr lang="zh-CN" b="0" dirty="0" smtClean="0">
                <a:solidFill>
                  <a:schemeClr val="bg1"/>
                </a:solidFill>
                <a:latin typeface="华文细黑" panose="02010600040101010101" charset="-122"/>
                <a:ea typeface="华文细黑" panose="02010600040101010101" charset="-122"/>
                <a:cs typeface="华文细黑" panose="02010600040101010101" charset="-122"/>
              </a:rPr>
              <a:t>批</a:t>
            </a:r>
            <a:r>
              <a:rPr lang="zh-CN" b="0" dirty="0">
                <a:solidFill>
                  <a:schemeClr val="bg1"/>
                </a:solidFill>
                <a:latin typeface="华文细黑" panose="02010600040101010101" charset="-122"/>
                <a:ea typeface="华文细黑" panose="02010600040101010101" charset="-122"/>
                <a:cs typeface="华文细黑" panose="02010600040101010101" charset="-122"/>
              </a:rPr>
              <a:t>省份进行了充分的沟通和交流。</a:t>
            </a:r>
          </a:p>
          <a:p>
            <a:pPr indent="355600">
              <a:lnSpc>
                <a:spcPct val="160000"/>
              </a:lnSpc>
            </a:pPr>
            <a:r>
              <a:rPr lang="en-US" altLang="zh-CN" b="0" dirty="0">
                <a:solidFill>
                  <a:schemeClr val="bg1"/>
                </a:solidFill>
                <a:latin typeface="华文细黑" panose="02010600040101010101" charset="-122"/>
                <a:ea typeface="华文细黑" panose="02010600040101010101" charset="-122"/>
                <a:cs typeface="华文细黑" panose="02010600040101010101" charset="-122"/>
              </a:rPr>
              <a:t>     </a:t>
            </a:r>
            <a:r>
              <a:rPr lang="zh-CN" b="0" dirty="0">
                <a:solidFill>
                  <a:schemeClr val="bg1"/>
                </a:solidFill>
                <a:latin typeface="华文细黑" panose="02010600040101010101" charset="-122"/>
                <a:ea typeface="华文细黑" panose="02010600040101010101" charset="-122"/>
                <a:cs typeface="华文细黑" panose="02010600040101010101" charset="-122"/>
              </a:rPr>
              <a:t>前四批省份的赋分办法，基本可以归纳为三类：</a:t>
            </a:r>
            <a:endParaRPr lang="zh-CN" altLang="en-US" b="0" dirty="0">
              <a:solidFill>
                <a:schemeClr val="bg1"/>
              </a:solidFill>
              <a:latin typeface="华文细黑" panose="02010600040101010101" charset="-122"/>
              <a:ea typeface="华文细黑" panose="02010600040101010101" charset="-122"/>
              <a:cs typeface="华文细黑" panose="0201060004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7"/>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8"/>
              </p:custDataLst>
            </p:nvPr>
          </p:nvPicPr>
          <p:blipFill>
            <a:blip r:embed="rId11"/>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一、等级赋分办法制定的背景</a:t>
            </a:r>
          </a:p>
        </p:txBody>
      </p:sp>
      <p:sp>
        <p:nvSpPr>
          <p:cNvPr id="30" name="文本框 29"/>
          <p:cNvSpPr txBox="1"/>
          <p:nvPr>
            <p:custDataLst>
              <p:tags r:id="rId5"/>
            </p:custDataLst>
          </p:nvPr>
        </p:nvSpPr>
        <p:spPr>
          <a:xfrm>
            <a:off x="1012825" y="1637030"/>
            <a:ext cx="8812530" cy="534035"/>
          </a:xfrm>
          <a:prstGeom prst="rect">
            <a:avLst/>
          </a:prstGeom>
          <a:noFill/>
        </p:spPr>
        <p:txBody>
          <a:bodyPr wrap="square" rtlCol="0" anchor="t">
            <a:spAutoFit/>
          </a:bodyPr>
          <a:lstStyle/>
          <a:p>
            <a:pPr fontAlgn="auto">
              <a:lnSpc>
                <a:spcPct val="120000"/>
              </a:lnSpc>
              <a:spcBef>
                <a:spcPts val="0"/>
              </a:spcBef>
              <a:spcAft>
                <a:spcPts val="0"/>
              </a:spcAft>
            </a:pPr>
            <a:r>
              <a:rPr 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一、固定级差：</a:t>
            </a:r>
            <a:r>
              <a:rPr lang="zh-CN"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例如首批试点的上海市、浙江省，第二批北京市、天津市等。</a:t>
            </a:r>
          </a:p>
        </p:txBody>
      </p:sp>
      <p:graphicFrame>
        <p:nvGraphicFramePr>
          <p:cNvPr id="2" name="表格 1"/>
          <p:cNvGraphicFramePr/>
          <p:nvPr>
            <p:custDataLst>
              <p:tags r:id="rId6"/>
            </p:custDataLst>
          </p:nvPr>
        </p:nvGraphicFramePr>
        <p:xfrm>
          <a:off x="2221230" y="2286635"/>
          <a:ext cx="7869555" cy="3018790"/>
        </p:xfrm>
        <a:graphic>
          <a:graphicData uri="http://schemas.openxmlformats.org/drawingml/2006/table">
            <a:tbl>
              <a:tblPr/>
              <a:tblGrid>
                <a:gridCol w="2124075">
                  <a:extLst>
                    <a:ext uri="{9D8B030D-6E8A-4147-A177-3AD203B41FA5}">
                      <a16:colId xmlns:a16="http://schemas.microsoft.com/office/drawing/2014/main" val="20000"/>
                    </a:ext>
                  </a:extLst>
                </a:gridCol>
                <a:gridCol w="1087755">
                  <a:extLst>
                    <a:ext uri="{9D8B030D-6E8A-4147-A177-3AD203B41FA5}">
                      <a16:colId xmlns:a16="http://schemas.microsoft.com/office/drawing/2014/main" val="20001"/>
                    </a:ext>
                  </a:extLst>
                </a:gridCol>
                <a:gridCol w="1548130">
                  <a:extLst>
                    <a:ext uri="{9D8B030D-6E8A-4147-A177-3AD203B41FA5}">
                      <a16:colId xmlns:a16="http://schemas.microsoft.com/office/drawing/2014/main" val="20002"/>
                    </a:ext>
                  </a:extLst>
                </a:gridCol>
                <a:gridCol w="1485265">
                  <a:extLst>
                    <a:ext uri="{9D8B030D-6E8A-4147-A177-3AD203B41FA5}">
                      <a16:colId xmlns:a16="http://schemas.microsoft.com/office/drawing/2014/main" val="20003"/>
                    </a:ext>
                  </a:extLst>
                </a:gridCol>
                <a:gridCol w="1624330">
                  <a:extLst>
                    <a:ext uri="{9D8B030D-6E8A-4147-A177-3AD203B41FA5}">
                      <a16:colId xmlns:a16="http://schemas.microsoft.com/office/drawing/2014/main" val="20004"/>
                    </a:ext>
                  </a:extLst>
                </a:gridCol>
              </a:tblGrid>
              <a:tr h="561340">
                <a:tc>
                  <a:txBody>
                    <a:bodyPr/>
                    <a:lstStyle/>
                    <a:p>
                      <a:pPr indent="0" algn="ctr">
                        <a:buNone/>
                      </a:pPr>
                      <a:r>
                        <a:rPr lang="en-US" sz="1600" b="0">
                          <a:solidFill>
                            <a:schemeClr val="tx1"/>
                          </a:solidFill>
                          <a:latin typeface="华文细黑" panose="02010600040101010101" charset="-122"/>
                          <a:ea typeface="华文细黑" panose="02010600040101010101" charset="-122"/>
                          <a:cs typeface="等线" panose="02010600030101010101" charset="-122"/>
                        </a:rPr>
                        <a:t>省（市）</a:t>
                      </a:r>
                      <a:endParaRPr lang="en-US" altLang="en-US" sz="1600" b="0">
                        <a:solidFill>
                          <a:schemeClr val="tx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1600" b="0">
                          <a:solidFill>
                            <a:schemeClr val="tx1"/>
                          </a:solidFill>
                          <a:latin typeface="华文细黑" panose="02010600040101010101" charset="-122"/>
                          <a:ea typeface="华文细黑" panose="02010600040101010101" charset="-122"/>
                          <a:cs typeface="等线" panose="02010600030101010101" charset="-122"/>
                        </a:rPr>
                        <a:t>选考模式</a:t>
                      </a:r>
                      <a:endParaRPr lang="en-US" altLang="en-US" sz="1600" b="0">
                        <a:solidFill>
                          <a:schemeClr val="tx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1600" b="0">
                          <a:solidFill>
                            <a:schemeClr val="tx1"/>
                          </a:solidFill>
                          <a:latin typeface="华文细黑" panose="02010600040101010101" charset="-122"/>
                          <a:ea typeface="华文细黑" panose="02010600040101010101" charset="-122"/>
                          <a:cs typeface="等线" panose="02010600030101010101" charset="-122"/>
                        </a:rPr>
                        <a:t>赋分方式</a:t>
                      </a:r>
                      <a:endParaRPr lang="en-US" altLang="en-US" sz="1600" b="0">
                        <a:solidFill>
                          <a:schemeClr val="tx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1600" b="0">
                          <a:solidFill>
                            <a:schemeClr val="tx1"/>
                          </a:solidFill>
                          <a:latin typeface="华文细黑" panose="02010600040101010101" charset="-122"/>
                          <a:ea typeface="华文细黑" panose="02010600040101010101" charset="-122"/>
                          <a:cs typeface="等线" panose="02010600030101010101" charset="-122"/>
                        </a:rPr>
                        <a:t>赋分分值范围</a:t>
                      </a:r>
                      <a:endParaRPr lang="en-US" altLang="en-US" sz="1600" b="0">
                        <a:solidFill>
                          <a:schemeClr val="tx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1600" b="0">
                          <a:solidFill>
                            <a:schemeClr val="tx1"/>
                          </a:solidFill>
                          <a:latin typeface="华文细黑" panose="02010600040101010101" charset="-122"/>
                          <a:ea typeface="华文细黑" panose="02010600040101010101" charset="-122"/>
                          <a:cs typeface="等线" panose="02010600030101010101" charset="-122"/>
                        </a:rPr>
                        <a:t>级差</a:t>
                      </a:r>
                      <a:endParaRPr lang="en-US" altLang="en-US" sz="1600" b="0">
                        <a:solidFill>
                          <a:schemeClr val="tx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563880">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上海</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华文细黑" panose="02010600040101010101" charset="-122"/>
                        </a:rPr>
                        <a:t>6选3</a:t>
                      </a:r>
                      <a:endParaRPr lang="en-US" altLang="en-US" sz="1400" b="0">
                        <a:solidFill>
                          <a:schemeClr val="bg1"/>
                        </a:solidFill>
                        <a:latin typeface="华文细黑" panose="02010600040101010101" charset="-122"/>
                        <a:ea typeface="华文细黑" panose="02010600040101010101" charset="-122"/>
                        <a:cs typeface="华文细黑"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固定分值</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40—70</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3</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extLst>
                  <a:ext uri="{0D108BD9-81ED-4DB2-BD59-A6C34878D82A}">
                    <a16:rowId xmlns:a16="http://schemas.microsoft.com/office/drawing/2014/main" val="10001"/>
                  </a:ext>
                </a:extLst>
              </a:tr>
              <a:tr h="768350">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浙江</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华文细黑" panose="02010600040101010101" charset="-122"/>
                        </a:rPr>
                        <a:t>7选3</a:t>
                      </a:r>
                      <a:endParaRPr lang="en-US" altLang="en-US" sz="1400" b="0">
                        <a:solidFill>
                          <a:schemeClr val="bg1"/>
                        </a:solidFill>
                        <a:latin typeface="华文细黑" panose="02010600040101010101" charset="-122"/>
                        <a:ea typeface="华文细黑" panose="02010600040101010101" charset="-122"/>
                        <a:cs typeface="华文细黑"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华文细黑" panose="02010600040101010101" charset="-122"/>
                        </a:rPr>
                        <a:t>固定分值*</a:t>
                      </a:r>
                      <a:endParaRPr lang="en-US" altLang="en-US" sz="1400" b="0">
                        <a:solidFill>
                          <a:schemeClr val="bg1"/>
                        </a:solidFill>
                        <a:latin typeface="华文细黑" panose="02010600040101010101" charset="-122"/>
                        <a:ea typeface="华文细黑" panose="02010600040101010101" charset="-122"/>
                        <a:cs typeface="华文细黑"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40—100</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buNone/>
                      </a:pPr>
                      <a:r>
                        <a:rPr lang="en-US" sz="1400" b="0">
                          <a:solidFill>
                            <a:schemeClr val="bg1"/>
                          </a:solidFill>
                          <a:latin typeface="华文细黑" panose="02010600040101010101" charset="-122"/>
                          <a:ea typeface="华文细黑" panose="02010600040101010101" charset="-122"/>
                          <a:cs typeface="华文细黑" panose="02010600040101010101" charset="-122"/>
                        </a:rPr>
                        <a:t>原级差为3分，自2022年1月改为1分。</a:t>
                      </a:r>
                      <a:endParaRPr lang="en-US" altLang="en-US" sz="1400" b="0">
                        <a:solidFill>
                          <a:schemeClr val="bg1"/>
                        </a:solidFill>
                        <a:latin typeface="华文细黑" panose="02010600040101010101" charset="-122"/>
                        <a:ea typeface="华文细黑" panose="02010600040101010101" charset="-122"/>
                        <a:cs typeface="华文细黑"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extLst>
                  <a:ext uri="{0D108BD9-81ED-4DB2-BD59-A6C34878D82A}">
                    <a16:rowId xmlns:a16="http://schemas.microsoft.com/office/drawing/2014/main" val="10002"/>
                  </a:ext>
                </a:extLst>
              </a:tr>
              <a:tr h="563880">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北京</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华文细黑" panose="02010600040101010101" charset="-122"/>
                        </a:rPr>
                        <a:t>6选3</a:t>
                      </a:r>
                      <a:endParaRPr lang="en-US" altLang="en-US" sz="1400" b="0">
                        <a:solidFill>
                          <a:schemeClr val="bg1"/>
                        </a:solidFill>
                        <a:latin typeface="华文细黑" panose="02010600040101010101" charset="-122"/>
                        <a:ea typeface="华文细黑" panose="02010600040101010101" charset="-122"/>
                        <a:cs typeface="华文细黑"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固定分值</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40—100</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3</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extLst>
                  <a:ext uri="{0D108BD9-81ED-4DB2-BD59-A6C34878D82A}">
                    <a16:rowId xmlns:a16="http://schemas.microsoft.com/office/drawing/2014/main" val="10003"/>
                  </a:ext>
                </a:extLst>
              </a:tr>
              <a:tr h="561340">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天津</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华文细黑" panose="02010600040101010101" charset="-122"/>
                        </a:rPr>
                        <a:t>6选3</a:t>
                      </a:r>
                      <a:endParaRPr lang="en-US" altLang="en-US" sz="1400" b="0">
                        <a:solidFill>
                          <a:schemeClr val="bg1"/>
                        </a:solidFill>
                        <a:latin typeface="华文细黑" panose="02010600040101010101" charset="-122"/>
                        <a:ea typeface="华文细黑" panose="02010600040101010101" charset="-122"/>
                        <a:cs typeface="华文细黑" panose="0201060004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固定分值</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40—100</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tc>
                  <a:txBody>
                    <a:bodyPr/>
                    <a:lstStyle/>
                    <a:p>
                      <a:pPr indent="0" algn="ctr">
                        <a:buNone/>
                      </a:pPr>
                      <a:r>
                        <a:rPr lang="en-US" sz="1400" b="0">
                          <a:solidFill>
                            <a:schemeClr val="bg1"/>
                          </a:solidFill>
                          <a:latin typeface="华文细黑" panose="02010600040101010101" charset="-122"/>
                          <a:ea typeface="华文细黑" panose="02010600040101010101" charset="-122"/>
                          <a:cs typeface="等线" panose="02010600030101010101" charset="-122"/>
                        </a:rPr>
                        <a:t>3</a:t>
                      </a:r>
                      <a:endParaRPr lang="en-US" altLang="en-US" sz="1400" b="0">
                        <a:solidFill>
                          <a:schemeClr val="bg1"/>
                        </a:solidFill>
                        <a:latin typeface="华文细黑" panose="02010600040101010101" charset="-122"/>
                        <a:ea typeface="华文细黑" panose="02010600040101010101" charset="-122"/>
                        <a:cs typeface="等线" panose="02010600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48000">
                          <a:schemeClr val="accent1"/>
                        </a:gs>
                        <a:gs pos="0">
                          <a:schemeClr val="accent1">
                            <a:lumMod val="60000"/>
                            <a:lumOff val="40000"/>
                          </a:schemeClr>
                        </a:gs>
                        <a:gs pos="81000">
                          <a:schemeClr val="accent1"/>
                        </a:gs>
                        <a:gs pos="100000">
                          <a:schemeClr val="accent1"/>
                        </a:gs>
                      </a:gsLst>
                      <a:lin ang="5400000" scaled="0"/>
                    </a:gra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117410"/>
            <a:ext cx="12192635" cy="1587500"/>
            <a:chOff x="-1" y="-357"/>
            <a:chExt cx="19201" cy="2496"/>
          </a:xfrm>
        </p:grpSpPr>
        <p:sp>
          <p:nvSpPr>
            <p:cNvPr id="7" name="矩形 6"/>
            <p:cNvSpPr/>
            <p:nvPr>
              <p:custDataLst>
                <p:tags r:id="rId6"/>
              </p:custDataLst>
            </p:nvPr>
          </p:nvSpPr>
          <p:spPr>
            <a:xfrm>
              <a:off x="-1" y="-172"/>
              <a:ext cx="19201" cy="1826"/>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pic>
          <p:nvPicPr>
            <p:cNvPr id="4105" name="图片 19"/>
            <p:cNvPicPr>
              <a:picLocks noChangeAspect="1"/>
            </p:cNvPicPr>
            <p:nvPr>
              <p:custDataLst>
                <p:tags r:id="rId7"/>
              </p:custDataLst>
            </p:nvPr>
          </p:nvPicPr>
          <p:blipFill>
            <a:blip r:embed="rId10"/>
            <a:stretch>
              <a:fillRect/>
            </a:stretch>
          </p:blipFill>
          <p:spPr>
            <a:xfrm>
              <a:off x="12231" y="-357"/>
              <a:ext cx="6199" cy="2496"/>
            </a:xfrm>
            <a:prstGeom prst="rect">
              <a:avLst/>
            </a:prstGeom>
            <a:noFill/>
            <a:ln w="9525">
              <a:noFill/>
            </a:ln>
          </p:spPr>
        </p:pic>
      </p:grpSp>
      <p:sp>
        <p:nvSpPr>
          <p:cNvPr id="10" name="矩形 9"/>
          <p:cNvSpPr/>
          <p:nvPr>
            <p:custDataLst>
              <p:tags r:id="rId1"/>
            </p:custDataLst>
          </p:nvPr>
        </p:nvSpPr>
        <p:spPr>
          <a:xfrm>
            <a:off x="-635" y="6617335"/>
            <a:ext cx="12192635" cy="18478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1" name="矩形 10"/>
          <p:cNvSpPr/>
          <p:nvPr>
            <p:custDataLst>
              <p:tags r:id="rId2"/>
            </p:custDataLst>
          </p:nvPr>
        </p:nvSpPr>
        <p:spPr>
          <a:xfrm>
            <a:off x="-635" y="6437630"/>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3"/>
            </p:custDataLst>
          </p:nvPr>
        </p:nvSpPr>
        <p:spPr>
          <a:xfrm>
            <a:off x="0" y="6257925"/>
            <a:ext cx="12192635" cy="97155"/>
          </a:xfrm>
          <a:prstGeom prst="rect">
            <a:avLst/>
          </a:prstGeom>
          <a:gradFill>
            <a:gsLst>
              <a:gs pos="0">
                <a:srgbClr val="05060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tx1"/>
              </a:solidFill>
            </a:endParaRPr>
          </a:p>
        </p:txBody>
      </p:sp>
      <p:sp>
        <p:nvSpPr>
          <p:cNvPr id="16" name="文本框 15"/>
          <p:cNvSpPr txBox="1"/>
          <p:nvPr>
            <p:custDataLst>
              <p:tags r:id="rId4"/>
            </p:custDataLst>
          </p:nvPr>
        </p:nvSpPr>
        <p:spPr>
          <a:xfrm>
            <a:off x="310515" y="332105"/>
            <a:ext cx="5181600" cy="688340"/>
          </a:xfrm>
          <a:prstGeom prst="rect">
            <a:avLst/>
          </a:prstGeom>
          <a:noFill/>
        </p:spPr>
        <p:txBody>
          <a:bodyPr wrap="square" rtlCol="0">
            <a:noAutofit/>
          </a:bodyPr>
          <a:lstStyle/>
          <a:p>
            <a:pPr fontAlgn="auto">
              <a:lnSpc>
                <a:spcPct val="120000"/>
              </a:lnSpc>
              <a:spcBef>
                <a:spcPts val="0"/>
              </a:spcBef>
              <a:spcAft>
                <a:spcPts val="0"/>
              </a:spcAft>
            </a:pP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一、等级赋分办法制定的背景</a:t>
            </a:r>
          </a:p>
        </p:txBody>
      </p:sp>
      <p:sp>
        <p:nvSpPr>
          <p:cNvPr id="30" name="文本框 29"/>
          <p:cNvSpPr txBox="1"/>
          <p:nvPr>
            <p:custDataLst>
              <p:tags r:id="rId5"/>
            </p:custDataLst>
          </p:nvPr>
        </p:nvSpPr>
        <p:spPr>
          <a:xfrm>
            <a:off x="1012825" y="1637030"/>
            <a:ext cx="6096000" cy="534035"/>
          </a:xfrm>
          <a:prstGeom prst="rect">
            <a:avLst/>
          </a:prstGeom>
          <a:noFill/>
        </p:spPr>
        <p:txBody>
          <a:bodyPr wrap="square" rtlCol="0" anchor="t">
            <a:spAutoFit/>
          </a:bodyPr>
          <a:lstStyle/>
          <a:p>
            <a:pPr fontAlgn="auto">
              <a:lnSpc>
                <a:spcPct val="120000"/>
              </a:lnSpc>
              <a:spcBef>
                <a:spcPts val="0"/>
              </a:spcBef>
              <a:spcAft>
                <a:spcPts val="0"/>
              </a:spcAft>
            </a:pPr>
            <a:r>
              <a:rPr lang="zh-CN" sz="2400" b="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二、标准分：海南省</a:t>
            </a:r>
          </a:p>
        </p:txBody>
      </p:sp>
      <p:sp useBgFill="1">
        <p:nvSpPr>
          <p:cNvPr id="3" name="文本框 2"/>
          <p:cNvSpPr txBox="1"/>
          <p:nvPr/>
        </p:nvSpPr>
        <p:spPr>
          <a:xfrm>
            <a:off x="1012825" y="2285365"/>
            <a:ext cx="9350375" cy="607695"/>
          </a:xfrm>
          <a:prstGeom prst="rect">
            <a:avLst/>
          </a:prstGeom>
        </p:spPr>
        <p:txBody>
          <a:bodyPr wrap="square" rtlCol="0" anchor="t">
            <a:spAutoFit/>
          </a:bodyPr>
          <a:lstStyle/>
          <a:p>
            <a:pPr algn="l" fontAlgn="auto">
              <a:lnSpc>
                <a:spcPct val="210000"/>
              </a:lnSpc>
              <a:spcBef>
                <a:spcPts val="0"/>
              </a:spcBef>
              <a:spcAft>
                <a:spcPts val="0"/>
              </a:spcAft>
            </a:pPr>
            <a:r>
              <a:rPr lang="en-US" altLang="zh-CN"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目前海南省高考实行“3+3”的科目设置，成绩以单科标准分和综合标准分的形式公布。</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jb3VudCI6ODEsImhkaWQiOiI4MmFmOTFlNzQ2YjkxODhiZTY4NjM5MjQ4OWRjNWEwMiIsInVzZXJDb3VudCI6ODF9"/>
  <p:tag name="RESOURCE_RECORD_KEY" val="{&quot;13&quot;:[19951196,4685212,19951219,4650225],&quot;70&quot;:[3312367,3321864,3312207,3312415,3317789,3322133,3321696,3313658,3321778,3312355,3322217,3312563,3319540,3314227,3318471,3312133,3322219,3312213,3322235,3322261,3315288,3324084,3325553,3319080,3314296,3312565,3314191,3312594,3314320,3324683,3322567,3314508,3325545,3325108,3322406,3312371,3314838,3321782,3314502,3315284,3314490,3321418,3314880,3315274,3324560,3324090]}"/>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262_2*l_h_f*1_1_1"/>
  <p:tag name="KSO_WM_TEMPLATE_CATEGORY" val="diagram"/>
  <p:tag name="KSO_WM_TEMPLATE_INDEX" val="202312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7.1499938964844,&quot;width&quot;:45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具体内容，简明扼要地阐述您的观点。根据需要可酌情增减文字,单击添加文本具体内容，简明扼要地阐述您的观点"/>
  <p:tag name="KSO_WM_UNIT_TEXT_FILL_FORE_SCHEMECOLOR_INDEX" val="1"/>
  <p:tag name="KSO_WM_UNIT_TEXT_FILL_TYPE"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262_2*l_h_f*1_2_1"/>
  <p:tag name="KSO_WM_TEMPLATE_CATEGORY" val="diagram"/>
  <p:tag name="KSO_WM_TEMPLATE_INDEX" val="202312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7.1499938964844,&quot;width&quot;:45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具体内容，简明扼要地阐述您的观点。根据需要可酌情增减文字,单击添加文本具体内容，简明扼要地阐述您的观点"/>
  <p:tag name="KSO_WM_UNIT_TEXT_FILL_FORE_SCHEMECOLOR_INDEX" val="1"/>
  <p:tag name="KSO_WM_UNIT_TEXT_FILL_TYPE"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262_2*l_h_f*1_3_1"/>
  <p:tag name="KSO_WM_TEMPLATE_CATEGORY" val="diagram"/>
  <p:tag name="KSO_WM_TEMPLATE_INDEX" val="202312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7.1499938964844,&quot;width&quot;:45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具体内容，简明扼要地阐述您的观点。根据需要可酌情增减文字,单击添加文本具体内容，简明扼要地阐述您的观点"/>
  <p:tag name="KSO_WM_UNIT_TEXT_FILL_FORE_SCHEMECOLOR_INDEX" val="1"/>
  <p:tag name="KSO_WM_UNIT_TEXT_FILL_TYPE"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319_7*m_h_a*1_3_1"/>
  <p:tag name="KSO_WM_TEMPLATE_CATEGORY" val="diagram"/>
  <p:tag name="KSO_WM_TEMPLATE_INDEX" val="20230319"/>
  <p:tag name="KSO_WM_UNIT_LAYERLEVEL" val="1_1_1"/>
  <p:tag name="KSO_WM_TAG_VERSION" val="3.0"/>
  <p:tag name="KSO_WM_UNIT_ISCONTENTSTITLE" val="0"/>
  <p:tag name="KSO_WM_UNIT_ISNUMDGMTITLE" val="0"/>
  <p:tag name="KSO_WM_UNIT_NOCLEAR" val="0"/>
  <p:tag name="KSO_WM_DIAGRAM_GROUP_CODE" val="m1-1"/>
  <p:tag name="KSO_WM_DIAGRAM_VERSION" val="3"/>
  <p:tag name="KSO_WM_DIAGRAM_COLOR_TRICK" val="2"/>
  <p:tag name="KSO_WM_DIAGRAM_COLOR_TEXT_CAN_REMOVE" val="n"/>
  <p:tag name="KSO_WM_UNIT_VALUE" val="14"/>
  <p:tag name="KSO_WM_DIAGRAM_MAX_ITEMCNT" val="8"/>
  <p:tag name="KSO_WM_DIAGRAM_MIN_ITEMCNT" val="2"/>
  <p:tag name="KSO_WM_DIAGRAM_VIRTUALLY_FRAME" val="{&quot;height&quot;:378.3999938964844,&quot;width&quot;:846.4872436523438}"/>
  <p:tag name="KSO_WM_DIAGRAM_COLOR_MATCH_VALUE" val="{&quot;shape&quot;:{&quot;fill&quot;:{&quot;gradient&quot;:[{&quot;brightness&quot;:0,&quot;colorType&quot;:1,&quot;foreColorIndex&quot;:5,&quot;pos&quot;:0.47999998927116394,&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5"/>
  <p:tag name="KSO_WM_UNIT_TEXT_FILL_FORE_SCHEMECOLOR_INDEX" val="1"/>
  <p:tag name="KSO_WM_UNIT_TEXT_FILL_TYPE" val="1"/>
  <p:tag name="KSO_WM_UNIT_TEXT_TYPE" val="1"/>
  <p:tag name="KSO_WM_UNIT_LINE_FORE_SCHEMECOLOR_INDEX_BRIGHTNESS" val="0"/>
  <p:tag name="KSO_WM_UNIT_LINE_FILL_TYPE" val="2"/>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319_7*m_h_a*1_3_1"/>
  <p:tag name="KSO_WM_TEMPLATE_CATEGORY" val="diagram"/>
  <p:tag name="KSO_WM_TEMPLATE_INDEX" val="20230319"/>
  <p:tag name="KSO_WM_UNIT_LAYERLEVEL" val="1_1_1"/>
  <p:tag name="KSO_WM_TAG_VERSION" val="3.0"/>
  <p:tag name="KSO_WM_UNIT_ISCONTENTSTITLE" val="0"/>
  <p:tag name="KSO_WM_UNIT_ISNUMDGMTITLE" val="0"/>
  <p:tag name="KSO_WM_UNIT_NOCLEAR" val="0"/>
  <p:tag name="KSO_WM_DIAGRAM_GROUP_CODE" val="m1-1"/>
  <p:tag name="KSO_WM_DIAGRAM_VERSION" val="3"/>
  <p:tag name="KSO_WM_DIAGRAM_COLOR_TRICK" val="2"/>
  <p:tag name="KSO_WM_DIAGRAM_COLOR_TEXT_CAN_REMOVE" val="n"/>
  <p:tag name="KSO_WM_UNIT_VALUE" val="14"/>
  <p:tag name="KSO_WM_DIAGRAM_MAX_ITEMCNT" val="8"/>
  <p:tag name="KSO_WM_DIAGRAM_MIN_ITEMCNT" val="2"/>
  <p:tag name="KSO_WM_DIAGRAM_VIRTUALLY_FRAME" val="{&quot;height&quot;:378.3999938964844,&quot;width&quot;:846.4872436523438}"/>
  <p:tag name="KSO_WM_DIAGRAM_COLOR_MATCH_VALUE" val="{&quot;shape&quot;:{&quot;fill&quot;:{&quot;gradient&quot;:[{&quot;brightness&quot;:0,&quot;colorType&quot;:1,&quot;foreColorIndex&quot;:5,&quot;pos&quot;:0.47999998927116394,&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5"/>
  <p:tag name="KSO_WM_UNIT_TEXT_FILL_FORE_SCHEMECOLOR_INDEX" val="1"/>
  <p:tag name="KSO_WM_UNIT_TEXT_FILL_TYPE" val="1"/>
  <p:tag name="KSO_WM_UNIT_TEXT_TYPE" val="1"/>
  <p:tag name="KSO_WM_UNIT_LINE_FORE_SCHEMECOLOR_INDEX_BRIGHTNESS" val="0"/>
  <p:tag name="KSO_WM_UNIT_LINE_FILL_TYPE" val="2"/>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262_2*l_h_f*1_1_1"/>
  <p:tag name="KSO_WM_TEMPLATE_CATEGORY" val="diagram"/>
  <p:tag name="KSO_WM_TEMPLATE_INDEX" val="202312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7.1499938964844,&quot;width&quot;:45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具体内容，简明扼要地阐述您的观点。根据需要可酌情增减文字,单击添加文本具体内容，简明扼要地阐述您的观点"/>
  <p:tag name="KSO_WM_UNIT_TEXT_FILL_FORE_SCHEMECOLOR_INDEX" val="1"/>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262_2*l_h_f*1_1_1"/>
  <p:tag name="KSO_WM_TEMPLATE_CATEGORY" val="diagram"/>
  <p:tag name="KSO_WM_TEMPLATE_INDEX" val="202312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7.1499938964844,&quot;width&quot;:45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具体内容，简明扼要地阐述您的观点。根据需要可酌情增减文字,单击添加文本具体内容，简明扼要地阐述您的观点"/>
  <p:tag name="KSO_WM_UNIT_TEXT_FILL_FORE_SCHEMECOLOR_INDEX" val="1"/>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319_7*m_h_a*1_3_1"/>
  <p:tag name="KSO_WM_TEMPLATE_CATEGORY" val="diagram"/>
  <p:tag name="KSO_WM_TEMPLATE_INDEX" val="20230319"/>
  <p:tag name="KSO_WM_UNIT_LAYERLEVEL" val="1_1_1"/>
  <p:tag name="KSO_WM_TAG_VERSION" val="3.0"/>
  <p:tag name="KSO_WM_UNIT_ISCONTENTSTITLE" val="0"/>
  <p:tag name="KSO_WM_UNIT_ISNUMDGMTITLE" val="0"/>
  <p:tag name="KSO_WM_UNIT_NOCLEAR" val="0"/>
  <p:tag name="KSO_WM_DIAGRAM_GROUP_CODE" val="m1-1"/>
  <p:tag name="KSO_WM_DIAGRAM_VERSION" val="3"/>
  <p:tag name="KSO_WM_DIAGRAM_COLOR_TRICK" val="2"/>
  <p:tag name="KSO_WM_DIAGRAM_COLOR_TEXT_CAN_REMOVE" val="n"/>
  <p:tag name="KSO_WM_UNIT_VALUE" val="14"/>
  <p:tag name="KSO_WM_DIAGRAM_MAX_ITEMCNT" val="8"/>
  <p:tag name="KSO_WM_DIAGRAM_MIN_ITEMCNT" val="2"/>
  <p:tag name="KSO_WM_DIAGRAM_VIRTUALLY_FRAME" val="{&quot;height&quot;:378.3999938964844,&quot;width&quot;:846.4872436523438}"/>
  <p:tag name="KSO_WM_DIAGRAM_COLOR_MATCH_VALUE" val="{&quot;shape&quot;:{&quot;fill&quot;:{&quot;gradient&quot;:[{&quot;brightness&quot;:0,&quot;colorType&quot;:1,&quot;foreColorIndex&quot;:5,&quot;pos&quot;:0.47999998927116394,&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5"/>
  <p:tag name="KSO_WM_UNIT_TEXT_FILL_FORE_SCHEMECOLOR_INDEX" val="1"/>
  <p:tag name="KSO_WM_UNIT_TEXT_FILL_TYPE" val="1"/>
  <p:tag name="KSO_WM_UNIT_TEXT_TYPE" val="1"/>
  <p:tag name="KSO_WM_UNIT_LINE_FORE_SCHEMECOLOR_INDEX_BRIGHTNESS" val="0"/>
  <p:tag name="KSO_WM_UNIT_LINE_FILL_TYPE" val="2"/>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319_7*m_h_a*1_3_1"/>
  <p:tag name="KSO_WM_TEMPLATE_CATEGORY" val="diagram"/>
  <p:tag name="KSO_WM_TEMPLATE_INDEX" val="20230319"/>
  <p:tag name="KSO_WM_UNIT_LAYERLEVEL" val="1_1_1"/>
  <p:tag name="KSO_WM_TAG_VERSION" val="3.0"/>
  <p:tag name="KSO_WM_UNIT_ISCONTENTSTITLE" val="0"/>
  <p:tag name="KSO_WM_UNIT_ISNUMDGMTITLE" val="0"/>
  <p:tag name="KSO_WM_UNIT_NOCLEAR" val="0"/>
  <p:tag name="KSO_WM_DIAGRAM_GROUP_CODE" val="m1-1"/>
  <p:tag name="KSO_WM_DIAGRAM_VERSION" val="3"/>
  <p:tag name="KSO_WM_DIAGRAM_COLOR_TRICK" val="2"/>
  <p:tag name="KSO_WM_DIAGRAM_COLOR_TEXT_CAN_REMOVE" val="n"/>
  <p:tag name="KSO_WM_UNIT_VALUE" val="14"/>
  <p:tag name="KSO_WM_DIAGRAM_MAX_ITEMCNT" val="8"/>
  <p:tag name="KSO_WM_DIAGRAM_MIN_ITEMCNT" val="2"/>
  <p:tag name="KSO_WM_DIAGRAM_VIRTUALLY_FRAME" val="{&quot;height&quot;:378.3999938964844,&quot;width&quot;:846.4872436523438}"/>
  <p:tag name="KSO_WM_DIAGRAM_COLOR_MATCH_VALUE" val="{&quot;shape&quot;:{&quot;fill&quot;:{&quot;gradient&quot;:[{&quot;brightness&quot;:0,&quot;colorType&quot;:1,&quot;foreColorIndex&quot;:5,&quot;pos&quot;:0.47999998927116394,&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5"/>
  <p:tag name="KSO_WM_UNIT_TEXT_FILL_FORE_SCHEMECOLOR_INDEX" val="1"/>
  <p:tag name="KSO_WM_UNIT_TEXT_FILL_TYPE" val="1"/>
  <p:tag name="KSO_WM_UNIT_TEXT_TYPE" val="1"/>
  <p:tag name="KSO_WM_UNIT_LINE_FORE_SCHEMECOLOR_INDEX_BRIGHTNESS" val="0"/>
  <p:tag name="KSO_WM_UNIT_LINE_FILL_TYPE" val="2"/>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13.11614173228344,&quot;left&quot;:177.45,&quot;top&quot;:100.2,&quot;width&quot;:679.3}"/>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13.11614173228344,&quot;left&quot;:177.45,&quot;top&quot;:100.2,&quot;width&quot;:679.3}"/>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UNIT_NOCLEAR" val="0"/>
  <p:tag name="KSO_WM_DIAGRAM_MIN_ITEMCNT" val="2"/>
  <p:tag name="KSO_WM_BEAUTIFY_FLAG" val="#wm#"/>
  <p:tag name="KSO_WM_UNIT_LAYERLEVEL" val="1_1_1"/>
  <p:tag name="KSO_WM_TEMPLATE_CATEGORY" val="diagram"/>
  <p:tag name="KSO_WM_UNIT_INDEX" val="1_1_1"/>
  <p:tag name="KSO_WM_DIAGRAM_GROUP_CODE" val="l1-1"/>
  <p:tag name="KSO_WM_UNIT_DIAGRAM_ISNUMVISUAL" val="0"/>
  <p:tag name="KSO_WM_UNIT_HIGHLIGHT" val="0"/>
  <p:tag name="KSO_WM_DIAGRAM_COLOR_TEXT_CAN_REMOVE" val="n"/>
  <p:tag name="KSO_WM_DIAGRAM_COLOR_TRICK" val="1"/>
  <p:tag name="KSO_WM_DIAGRAM_VIRTUALLY_FRAME" val="{&quot;height&quot;:365.87969970703125,&quot;width&quot;:558.4002075195312}"/>
  <p:tag name="KSO_WM_DIAGRAM_MAX_ITEMCNT" val="5"/>
  <p:tag name="KSO_WM_TAG_VERSION" val="3.0"/>
  <p:tag name="KSO_WM_TEMPLATE_INDEX" val="20232441"/>
  <p:tag name="KSO_WM_UNIT_ID" val="diagram20232441_2*l_h_f*1_1_1"/>
  <p:tag name="KSO_WM_UNIT_TYPE" val="l_h_f"/>
  <p:tag name="KSO_WM_UNIT_DIAGRAM_ISREFERUNIT" val="0"/>
  <p:tag name="KSO_WM_UNIT_COMPATIBLE" val="0"/>
  <p:tag name="KSO_WM_UNIT_VALUE" val="36"/>
  <p:tag name="KSO_WM_UNIT_SUBTYPE" val="a"/>
  <p:tag name="KSO_WM_DIAGRAM_VERSION" val="3"/>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项正文，文字是您思想的提炼，请尽量言简意赅的阐述观点"/>
  <p:tag name="KSO_WM_UNIT_LINE_FORE_SCHEMECOLOR_INDEX" val="13"/>
  <p:tag name="KSO_WM_UNIT_TEXT_FILL_FORE_SCHEMECOLOR_INDEX" val="1"/>
  <p:tag name="KSO_WM_UNIT_TEXT_FILL_TYPE" val="1"/>
  <p:tag name="KSO_WM_UNIT_TEXT_TYPE" val="1"/>
</p:tagLst>
</file>

<file path=ppt/tags/tag37.xml><?xml version="1.0" encoding="utf-8"?>
<p:tagLst xmlns:a="http://schemas.openxmlformats.org/drawingml/2006/main" xmlns:r="http://schemas.openxmlformats.org/officeDocument/2006/relationships" xmlns:p="http://schemas.openxmlformats.org/presentationml/2006/main">
  <p:tag name="KSO_WM_UNIT_NOCLEAR" val="0"/>
  <p:tag name="KSO_WM_DIAGRAM_MIN_ITEMCNT" val="2"/>
  <p:tag name="KSO_WM_BEAUTIFY_FLAG" val="#wm#"/>
  <p:tag name="KSO_WM_UNIT_LAYERLEVEL" val="1_1_1"/>
  <p:tag name="KSO_WM_TEMPLATE_CATEGORY" val="diagram"/>
  <p:tag name="KSO_WM_UNIT_INDEX" val="1_2_1"/>
  <p:tag name="KSO_WM_DIAGRAM_GROUP_CODE" val="l1-1"/>
  <p:tag name="KSO_WM_UNIT_DIAGRAM_ISNUMVISUAL" val="0"/>
  <p:tag name="KSO_WM_UNIT_HIGHLIGHT" val="0"/>
  <p:tag name="KSO_WM_DIAGRAM_COLOR_TEXT_CAN_REMOVE" val="n"/>
  <p:tag name="KSO_WM_DIAGRAM_COLOR_TRICK" val="1"/>
  <p:tag name="KSO_WM_DIAGRAM_VIRTUALLY_FRAME" val="{&quot;height&quot;:365.87969970703125,&quot;width&quot;:558.4002075195312}"/>
  <p:tag name="KSO_WM_DIAGRAM_MAX_ITEMCNT" val="5"/>
  <p:tag name="KSO_WM_TAG_VERSION" val="3.0"/>
  <p:tag name="KSO_WM_TEMPLATE_INDEX" val="20232441"/>
  <p:tag name="KSO_WM_UNIT_ID" val="diagram20232441_2*l_h_f*1_2_1"/>
  <p:tag name="KSO_WM_UNIT_TYPE" val="l_h_f"/>
  <p:tag name="KSO_WM_UNIT_DIAGRAM_ISREFERUNIT" val="0"/>
  <p:tag name="KSO_WM_UNIT_COMPATIBLE" val="0"/>
  <p:tag name="KSO_WM_UNIT_VALUE" val="36"/>
  <p:tag name="KSO_WM_UNIT_SUBTYPE" val="a"/>
  <p:tag name="KSO_WM_DIAGRAM_VERSION" val="3"/>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项正文，文字是您思想的提炼，请尽量言简意赅的阐述观点"/>
  <p:tag name="KSO_WM_UNIT_LINE_FORE_SCHEMECOLOR_INDEX" val="13"/>
  <p:tag name="KSO_WM_UNIT_TEXT_FILL_FORE_SCHEMECOLOR_INDEX" val="1"/>
  <p:tag name="KSO_WM_UNIT_TEXT_FILL_TYPE" val="1"/>
  <p:tag name="KSO_WM_UNIT_TEXT_TYPE" val="1"/>
</p:tagLst>
</file>

<file path=ppt/tags/tag3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2441_2*l_h_i*1_2_1"/>
  <p:tag name="KSO_WM_TEMPLATE_CATEGORY" val="diagram"/>
  <p:tag name="KSO_WM_TEMPLATE_INDEX" val="20232441"/>
  <p:tag name="KSO_WM_UNIT_LAYERLEVEL" val="1_1_1"/>
  <p:tag name="KSO_WM_TAG_VERSION" val="3.0"/>
  <p:tag name="KSO_WM_BEAUTIFY_FLAG" val="#wm#"/>
  <p:tag name="KSO_WM_DIAGRAM_MAX_ITEMCNT" val="5"/>
  <p:tag name="KSO_WM_DIAGRAM_MIN_ITEMCNT" val="2"/>
  <p:tag name="KSO_WM_DIAGRAM_VIRTUALLY_FRAME" val="{&quot;height&quot;:365.87969970703125,&quot;width&quot;:558.40020751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TYPE" val="1"/>
  <p:tag name="KSO_WM_UNIT_FILL_TYPE" val="1"/>
  <p:tag name="KSO_WM_UNIT_FILL_FORE_SCHEMECOLOR_INDEX" val="5"/>
  <p:tag name="KSO_WM_UNIT_FILL_FORE_SCHEMECOLOR_INDEX_BRIGHTNESS" val="0"/>
</p:tagLst>
</file>

<file path=ppt/tags/tag3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2441_2*l_h_i*1_1_1"/>
  <p:tag name="KSO_WM_TEMPLATE_CATEGORY" val="diagram"/>
  <p:tag name="KSO_WM_TEMPLATE_INDEX" val="20232441"/>
  <p:tag name="KSO_WM_UNIT_LAYERLEVEL" val="1_1_1"/>
  <p:tag name="KSO_WM_TAG_VERSION" val="3.0"/>
  <p:tag name="KSO_WM_BEAUTIFY_FLAG" val="#wm#"/>
  <p:tag name="KSO_WM_DIAGRAM_MAX_ITEMCNT" val="5"/>
  <p:tag name="KSO_WM_DIAGRAM_MIN_ITEMCNT" val="2"/>
  <p:tag name="KSO_WM_DIAGRAM_VIRTUALLY_FRAME" val="{&quot;height&quot;:365.87969970703125,&quot;width&quot;:558.40020751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TYPE" val="1"/>
  <p:tag name="KSO_WM_UNIT_FILL_TYPE" val="1"/>
  <p:tag name="KSO_WM_UNIT_FILL_FORE_SCHEMECOLOR_INDEX" val="5"/>
  <p:tag name="KSO_WM_UNIT_FILL_FORE_SCHEMECOLOR_INDEX_BRIGHTNESS" val="0"/>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13.11614173228344,&quot;left&quot;:177.45,&quot;top&quot;:100.2,&quot;width&quot;:679.3}"/>
</p:tagLst>
</file>

<file path=ppt/tags/tag4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SUBTYPE" val="a"/>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2441_2*l_h_f*1_3_1"/>
  <p:tag name="KSO_WM_TEMPLATE_CATEGORY" val="diagram"/>
  <p:tag name="KSO_WM_TEMPLATE_INDEX" val="20232441"/>
  <p:tag name="KSO_WM_UNIT_LAYERLEVEL" val="1_1_1"/>
  <p:tag name="KSO_WM_TAG_VERSION" val="3.0"/>
  <p:tag name="KSO_WM_BEAUTIFY_FLAG" val="#wm#"/>
  <p:tag name="KSO_WM_DIAGRAM_MAX_ITEMCNT" val="5"/>
  <p:tag name="KSO_WM_DIAGRAM_MIN_ITEMCNT" val="2"/>
  <p:tag name="KSO_WM_DIAGRAM_VIRTUALLY_FRAME" val="{&quot;height&quot;:365.87969970703125,&quot;width&quot;:558.4002075195312}"/>
  <p:tag name="KSO_WM_DIAGRAM_COLOR_TRICK" val="1"/>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项正文，文字是您思想的提炼，请尽量言简意赅的阐述观点"/>
  <p:tag name="KSO_WM_UNIT_LINE_FORE_SCHEMECOLOR_INDEX" val="13"/>
  <p:tag name="KSO_WM_UNIT_TEXT_FILL_FORE_SCHEMECOLOR_INDEX" val="1"/>
  <p:tag name="KSO_WM_UNIT_TEXT_FILL_TYPE" val="1"/>
  <p:tag name="KSO_WM_UNIT_TEXT_TYPE" val="1"/>
</p:tagLst>
</file>

<file path=ppt/tags/tag41.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2441_2*l_h_i*1_3_1"/>
  <p:tag name="KSO_WM_TEMPLATE_CATEGORY" val="diagram"/>
  <p:tag name="KSO_WM_TEMPLATE_INDEX" val="20232441"/>
  <p:tag name="KSO_WM_UNIT_LAYERLEVEL" val="1_1_1"/>
  <p:tag name="KSO_WM_TAG_VERSION" val="3.0"/>
  <p:tag name="KSO_WM_BEAUTIFY_FLAG" val="#wm#"/>
  <p:tag name="KSO_WM_DIAGRAM_MAX_ITEMCNT" val="5"/>
  <p:tag name="KSO_WM_DIAGRAM_MIN_ITEMCNT" val="2"/>
  <p:tag name="KSO_WM_DIAGRAM_VIRTUALLY_FRAME" val="{&quot;height&quot;:365.87969970703125,&quot;width&quot;:558.40020751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TYPE" val="1"/>
  <p:tag name="KSO_WM_UNIT_FILL_TYPE" val="1"/>
  <p:tag name="KSO_WM_UNIT_FILL_FORE_SCHEMECOLOR_INDEX" val="5"/>
  <p:tag name="KSO_WM_UNIT_FILL_FORE_SCHEMECOLOR_INDEX_BRIGHTNESS" val="0"/>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TABLE_ENDDRAG_ORIGIN_RECT" val="619*237"/>
  <p:tag name="TABLE_ENDDRAG_RECT" val="174*180*619*23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13.11614173228344,&quot;left&quot;:177.45,&quot;top&quot;:100.2,&quot;width&quot;:679.3}"/>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13.11614173228344,&quot;left&quot;:177.45,&quot;top&quot;:100.2,&quot;width&quot;:679.3}"/>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TABLE_ENDDRAG_ORIGIN_RECT" val="652*251"/>
  <p:tag name="TABLE_ENDDRAG_RECT" val="140*210*652*25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13.11614173228344,&quot;left&quot;:177.45,&quot;top&quot;:100.2,&quot;width&quot;:679.3}"/>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TABLE_ENDDRAG_ORIGIN_RECT" val="453*119"/>
  <p:tag name="TABLE_ENDDRAG_RECT" val="417*252*453*119"/>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598">
      <a:dk1>
        <a:sysClr val="windowText" lastClr="000000"/>
      </a:dk1>
      <a:lt1>
        <a:sysClr val="window" lastClr="FFFFFF"/>
      </a:lt1>
      <a:dk2>
        <a:srgbClr val="44546A"/>
      </a:dk2>
      <a:lt2>
        <a:srgbClr val="E7E6E6"/>
      </a:lt2>
      <a:accent1>
        <a:srgbClr val="024194"/>
      </a:accent1>
      <a:accent2>
        <a:srgbClr val="014AA6"/>
      </a:accent2>
      <a:accent3>
        <a:srgbClr val="A5A5A5"/>
      </a:accent3>
      <a:accent4>
        <a:srgbClr val="0B89BD"/>
      </a:accent4>
      <a:accent5>
        <a:srgbClr val="034DAE"/>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073BD"/>
        </a:solidFill>
      </a:spPr>
      <a:bodyPr wrap="square" rtlCol="0" anchor="ctr">
        <a:noAutofit/>
      </a:bodyPr>
      <a:lstStyle>
        <a:defPPr algn="ctr">
          <a:defRPr lang="zh-CN" altLang="en-US">
            <a:solidFill>
              <a:schemeClr val="tx1"/>
            </a:solidFill>
          </a:defRPr>
        </a:defPPr>
      </a:lstStyle>
      <a:style>
        <a:lnRef idx="2">
          <a:schemeClr val="accent1">
            <a:lumMod val="75000"/>
          </a:schemeClr>
        </a:lnRef>
        <a:fillRef idx="1">
          <a:schemeClr val="accent1"/>
        </a:fillRef>
        <a:effectRef idx="0">
          <a:srgbClr val="FFFFFF"/>
        </a:effectRef>
        <a:fontRef idx="minor">
          <a:schemeClr val="lt1"/>
        </a:fontRef>
      </a:style>
    </a:spDef>
    <a:txDef>
      <a:spPr>
        <a:solidFill>
          <a:srgbClr val="002060"/>
        </a:solidFill>
      </a:spPr>
      <a:bodyPr wrap="square" rtlCol="0">
        <a:spAutoFit/>
      </a:bodyPr>
      <a:lstStyle>
        <a:defPPr algn="l" fontAlgn="auto">
          <a:lnSpc>
            <a:spcPct val="120000"/>
          </a:lnSpc>
          <a:spcBef>
            <a:spcPts val="0"/>
          </a:spcBef>
          <a:spcAft>
            <a:spcPts val="0"/>
          </a:spcAft>
          <a:def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zQ5OTY4ODg2Mjc2IiwKCSJHcm91cElkIiA6ICI2MzcwNzg3ODciLAoJIkltYWdlIiA6ICJpVkJPUncwS0dnb0FBQUFOU1VoRVVnQUFCTDhBQUFWZkNBWUFBQUJiVDBxaEFBQUFBWE5TUjBJQXJzNGM2UUFBSUFCSlJFRlVlSnpzM1htWXpYWGovL0hYbVhQT0xHZG1iSkV4Z3lrWlRCaXlkRGQwVzZZb3laWnkzNG03d2gyUlcwUlVZaWdWb1hUYlZiYTBxSkNsV3lGWlNvU3lsZDNZQnNOa2h0bm5MTDgvZk9mOG5HWXhpTS9NbWVmanVseVgrV3puZFliNXVNN0wrLzMrbUZ3dWwwc0FBQUFBQUFDQUYvSXhPZ0FBQUFBQUFBQndvMUIrQVFBQUFBQUF3R3RSZmdFQUFBQUFBTUJyVVg0QkFBQUFBQURBYTFGK0FRQUFBQUFBd0d0UmZnRUFBQUFBQU1CclVYNEJBQUFBQUFEQWExRitBUUFBQUFBQXdHdFJmZ0VBQUFBQUFNQnJVWDRCQUFBQUFBREFhMUYrQVFBQUFBQUF3R3RSZmdFQUFBQUFBTUJyVVg0QkFBQUFBQURBYTFGK0FRQUFBQUFBd0d0UmZnRUFBQUFBQU1CclVYNEJBQUFBQUFEQWExRitBUUFBQUFBQXdHdFJmZ0VBQUFBQUFNQnJVWDRCQUFBQUFBREFhMUYrQVFBQUFBQUF3R3RSZmdFQUFBQUFBTUJyVVg0QkFBQUFBQURBYTFGK0FRQUFBQUFBd0d0UmZnRUFBQUFBQU1CclVYNEJBQUFBQUFEQWExRitBUUFBQUFBQXdHdFJmZ0VBQUFBQUFNQnJVWDRCQUFBQUFBREFhMUYrQVFBQUFBQUF3R3RSZmdFQUFBQUFBTUJyVVg0QkFBQUFBQURBYTFGK0FRQUFBQUFBd0d0UmZnRUFBQUFBQU1CclVYNEJBQUFBQUFEQWExRitBUUFBQUFBQXdHdFpqQTZBdjE1cWFxb1NFeE9WbnA2dWpJd01aV2RuR3gwSmdKZXlXcTN5OS9lWHpXWlQyYkpsRlJRVVpIUWtBQUFBQVBCQStlVWxqaHc1b3RXclYydjM3dDJLajQ5WFptYW1IQTZIN0hhN1hDNlgwZkVBZUNtVHlTU0x4U0tMeFNKZlgxOVZxbFJKVVZGUmF0R2loYXBYcjI1MFBBQUFBQUNReVVVelVpdzVuVTRsSlNWcDQ4YU4rdkxMTDdWNzkyNlAvYjYrdmpLYnpmTHg4WkhKWkRJb0pRQnY1M0s1NUhRNjVYQTRsSldWNWJHdlZxMWFldnp4eHhVZEhhMnlaY3ZLeDRlWjlnQUFBQUJ1UHNxdllpZytQbDdmZlBPTlZxMWFwWDM3OWttU3pHYXphdFNvb2R0dnYxM2g0ZUdxV0xHaWJEYWJiRGFickZhcndZa0JlS3ZzN0d5bHA2Y3JOVFZWQ1FrSk9ucjBxQTRmUHF3REJ3N0licmZMWkRLcFJvMGF1dSsrKzlTMmJWdUZoSVFZSFJrQUFBQkFDVVA1VmN3Y08zWk1zYkd4MnJObmoreDJ1OHFVS2FPSEhucElyVnExVXNXS0ZSVVVGS1RBd0VDall3SW9vVkpUVTNYeDRrV2RQWHRXYTlldTFWZGZmYVdrcENTWnpXYlZxMWRQUTRZTVVZMGFOWXlPQ1FBQUFLQUVvZndxSnJLenMvWGpqejlxK1BEaFNrdExrNysvdjZLaW9qUmt5QkRkZnZ2dFRHMEVVT1M0WEM0ZFBueFlreVpOMHZidDI1V2VuaTZiemFhUkkwZXFlZlBtakVvRkFBQUFjRk5RZmhVRDJkblpXckJnZ1Q3ODhFT2xwcWFxVnExYTZ0YXRtMXExYWlXTGhXY1dBQ2phN0hhN3Z2dnVPODJaTTBmNzkrK1huNStmZXZmdXJjY2VlMHdCQVFGR3h3TUFBQURnNVNpL2lvRTVjK2E0aTY4YU5Xcm9qVGZlVU5XcVZXVTJtNDJPQmdDRjRuUTZkZVRJRVkwZVBWcTdkKzlXWUdDZ25uenlTZlhzMmRQb2FBQUFBQUM4SE9WWEVlWndPTFJreVJLOThjWWI4dkh4VVZSVWxONTk5MTBGQndjYkhRMEFyc25GaXhjMWNPQkE3ZGl4UTA2blUwT0hEbFhuenAwcDh3RUFBQURjTUR4M3ZvaHl1VnhhdjM2OXBrMmJKaDhmSDkxMzMzMGFPM1lzeFJlQVlpMDRPRmpqeDQvWGZmZmRKN1BacktsVHAycmp4bzF5T3AxR1J3TUFBQURncFNpL2lxaWtwQ1RObURGRDU4K2ZWMWhZbVByMzc2OWJicm5GNkZnQWNOMUtseTZ0L3YzN3ExcTFhcnA0OGFLbVQ1K3VNMmZPR0IwTEFBQUFnSmVpL0NxQ0hBNkhaczJhcFFNSERpZ3dNRkRqeG8xVFdGZ1lUM1FFNEJWTUpwUEN3c0wwK3V1dkt5Z29TUHYzNzllY09YUGtjRGlNamdZQUFBREFDMUYrRlVGZmYvMjFQdi84Yy9uNit1cUZGMTVRalJvMWpJNEVBSCs1NnRXcjY4VVhYNVN2cjY4V0wxNnNyNzc2eXVoSUFBQUFBTHdRNVZjUmMrTEVDYzJmUDE5T3AxTk5telpWeTVZdGpZNEVBRGRNaXhZdDFLUkpFemtjRHMyZVBWc25UNTQwT2hJQUFBQUFMMFA1VllTNFhDNnRXN2RPeDQ4ZlYyQmdvRHAxNnFSU3BVb1pIUXNBYnBqQXdFQjE3TmhScFV1WFZrSkNndGF0V3ljZVFnd0FBQURncjBUNVZZUmN1SEJCMzN6empiS3lzbFMzYmwwMWF0VEk2RWdBY01NMWJ0eFlEUm8wa04xdTE3ZmZmcXR6NTg0WkhRa0FBQUNBRjZIOEtrSTJiOTZzdlh2M1NwTDY5dTByUHo4L2d4TUJ3STNuNysrdm5qMTdTcEorLy8xM2JkNjgyZUJFQUFBQUFMd0o1VmNSa1pXVnBXblRwc25oY09qKysrOVg3ZHExalk0RUFEZE5aR1NrV3JkdUxidmRybG16Wmlrcks4dm9TQUFBQUFDOEJPVlhFYkYwNlZJZE8zWk1aY3VXVmZmdTNZMk9Bd0EzWFk4ZVBWU21UQm1kT0hGQ2l4Y3ZOam9PQUFBQUFDOUIrVlVFMk8xMnJWeTVVcExVcEVrVFZhdFd6ZUJFQUhEelZhbFNSZmZjYzQ4a2FjbVNKWEk0SEFZbkFnQUFBT0FOS0wrS2dJTUhEK3JVcVZQeTlmWFYzWGZmTFp2TlpuUWtBTGpwL1AzOTliZS8vVTBCQVFFNmUvYXNEaDA2WkhRa0FBQUFBRjZBOHFzSTJMbHpwODZmUDYrZ29DRFZyVnZYNkRnQVlKZzZkZXFvVEpreVNrbEowYzZkTzQyT0F3QUFBTUFMVUg0WkxETXpVM3YyN0ZGbVpxYXFWS21peXBVckd4MEpBQXhUdFdwVlZhbFNSZG5aMmRxelo0L1MwOU9OamdRQUFBQ2dtS1A4TWxocWFxcDI3OTR0U1dyVnFwWE1aclBCaVFEQU9CYUxSUzFhdEpBazdkNjlXK2ZQbnpjNEVRQUFBSURpanZMTFlBY1BIdFR4NDhmbDYrdXIrKysvMytnNEFHQzRtSmdZK2ZuNTZlalJvNno3QlFBQUFPQzZVWDRaYk1PR0RYSTRIR3JRb0lIS2x5OXZkQndBTUZ6NTh1WFZzR0ZET1J3T2JkcTB5ZWc0QUFBQUFJbzV5aStEN2RtelI1TFV1SEZqbVV3bWc5TUFnUEZNSnBQdXVlY2VTZExldlhzTlRnTUFBQUNndUtQOE1wRGRidGZCZ3djbFNUVnIxalE0RFFBVUhiVnIxNVlrSFRwMFNFNm4wK0EwQUFBQUFJb3p5aThEblR4NVVxbXBxUW9NRE5TdHQ5NXFkQndBS0RKQ1FrSmtzOW1Va3BLaUV5ZE9HQjBIQUFBQVFERkcrV1dnQXdjT1NKSXFWcXlvZ0lBQWc5TUFRTkhoNit2ci9rK0IzMy8vM2VBMEFBQUFBSW96eWk4RDdkdTNUeExsMTVYRXhjWGx1KytQUC81UWVucjZUVXlUdndzWExpZ3BLZWt2dTlhRER6Nm85OTkvLzdxdjVYSzVkUFRvMGI4ZzFZMXg2TkFoTFYyNlZCa1pHVVpIY2JQYjdZcUxpMU5LU3NvTmU0MzA5SFJ0M2JwVkZ5OWV2R0d2VVp6NSt2b3FKQ1JFRXVVWEFBQUFnT3RqTVRwQVNiWi8vMzVKbDhvdmYzOS9nOU1VVFQvLy9MUDY5T21qa1NOSHFuMzc5cm4yanhneFFrZVBIdFhubjMrZTUvZncyTEZqK3VDREQvVFNTeSs1OThmRnhjbHV0eGZxOWN1Vks2ZHk1Y3BkOGJnTEZ5Nm9YYnQyaW9tSjBjaVJJd3QxN1lJNG5VNmRQWHYycW91UnI3LytXcWRPblZMUG5qM2QyNlpPbmFyUFB2dE1DeGN1ZEpjSk9aWXRXNloxNjlacDVNaVJDZzRPTHZEYTc3enpqcjcvL250OTlkVlg3bTJ2di82Njl1N2RxNDgrK3VpcWNsN3VoeDkrMEtSSms5U2tTWk5DL1J6OC92dnZPbjM2OURXL25pUTFhdFNvd1BlYm1KaW96cDA3NS92M0xqKzdkdTNTdm4zNzlPaWpqMTd4MkpNblQ2cDM3OTZhUG4yNkRodzRvRnR2dlZYMzMzOS9vVi9MMi9uNitxcGl4WXFTV1BRZUFBQUF3UFdoL0RLSXkrVlNRa0tDSktsQ2hRcVVYL2xvM0xpeDJyUnBvK25UcCt2KysrK1h6V1p6NzF1eFlvVTJiZHJrVVd6OVdXSmlvcjcrK210WnJWWU5IejVja3RTalJ3OGxKeWNYNnZWNzlPaWhmdjM2S1RVMVZWdTJiQ253MkpvMWEycjU4dVZxMEtDQmdvS0M4ajJ1Y3VYS2lvaUlLTlRyWDYzVHAwOXI2dFNwQ2dzTDA0TVBQaWhKZXZ6eHg3Vm8wU0tOR0RGQ00yYk1jRDlWZE5ldVhSb3pab3pLbHkrdnpNek1LNVpmU1VsSmlvK1A5OWoyeHg5LzZNeVpNemZrdmVUbjAwOC8xZkxseTYvckd2UG56OWVkZDk1NXplZmI3WGE5OXRwcmF0R2loVnEyYk9tUmJlWEtsY3JLeWxMWHJsMEx2RWJPbjRQRllsRjhmTHdtVEppZ0hqMTZxRy9mdmp6NVZaTFZhblZQZS96ejN6c0FBQUFBdUJxVVh3Ykp5TWlRdytHUWo0K1Bnb09EK2JEN2Z6Nzc3RE85ODg0N0h0dGNMcGRjTHBkaVltSTh0dWVNM2hvL2ZyekdqeC92M2g0Y0hLeFZxMVpKa3U2NjZ5NDkrZVNUbWoxN3RwbzJiYXFXTFZ0cXhZb1ZjcmxjMnJGamg2eFdxMGNKY3VqUUlVMlpNa1ZidDI1Vm16WnQxS2xUSjBsU1FrS0N1endyaUsrdnI5NTY2NjBDaituY3ViTUdEUnAweFd0ZGk2ZWZmbG83ZHV6UXFGR2pGQjRlcnNqSVNKVXJWMDREQmd6UXFGR2p0SHo1Y3JWcjEwN256cDNUNE1HREZSZ1lxQ2xUcHFoOCtmSTNKTTlmSVQwOTNXTmE4SUFCQTlTclY2ODhqODNJeU5BLy8vbFBkZWpRUVU4Ly9YUysxOHdaVVNSSmUvYnMwVFBQUEpQbmNXKzg4WWJHamgzci9ucmt5SkZxM3J5NWhnd1pvaDkvL05IOVJNTEw5eWNrSkdqQ2hBa0tDQWh3Ly8zSlM4N1B2TXZsMHVEQmd4VVFFS0ExYTlhb1c3ZHVLbDI2ZEw3bmxSUW1rMGxCUVVHeVdDeHlPQnpLeU1qZ1B3a0FBQUFBWEJQS0w0TmtaR1RJNlhUS3g4ZEh2cjYrUnNjcE1wbzBhYUpiYnJsRkZ5NWNVRUJBZ0t4V3F5UnA0Y0tGU2t4TTFMUFBQaXRKT25qd29HYk5tcVZodzRhcGJObXlrcVJUcDA2cFVxVks3bk55OU83ZFcrdldyZE9ZTVdNVUhSM3RMbEsyYk5taWp6LytXSGZmZmJjZWUrd3hyVnExU2l0WHJsVHo1czIxY09GQ1ZhdFd6WDJOMjIrL1hULzg4TU5mK2w1VFUxUHpYVlBxd29VTGtxUzB0TFI4UjFhWnplWmNwWlhKWk5LSUVTUDAwVWNmNmZiYmIzZHZiOWV1bllLRGc5VzhlWE5KVWxCUWtCbzBhS0N1WGJzcVBEdzh6K3RuWjJmbitsN2VTSnMzYjFiYnRtMDl0cjMvL3Z2NjVwdHZOSFhxVkZXb1VFSFNwYW1vTnB0TjMzNzdiYTRwaVdscGFaSXVGYUJWcWxUeDJMZGh3d2JaYkRZMWJOalFZM3RZV0poR2pCamhzUzA1T1Zsang0NVYrL2J0UFk0UER3OVgvLzc5dFdQSERyMzU1cHRxMWFxVngzbSt2cjZhTUdHQ3VuZnZycGt6WjZwVnExWmFzV0pGbnU4M01URlJrdlRkZDkvcHdJRURLbCsrdk5xMWE2YzFhOWJva1VjZUtmQjdWVkw0K2ZuSng4ZEhUcWRUV1ZsWmxGOEFBQUFBcmdubGwwRXlNek5sdDl2bDQrTWpQejgvbytNVUdWV3FWRkZZV0ppNmQrK3VVcVZLYWVMRWlRb0lDTkNHRFJ0a3Q5dmRheUxsVE5GcjJyU3BRa05EdFhEaFFrMmVQRm16WjgvT05aM05hclZxMUtoUnVuanhvdno5L1pXUWtLQUxGeTZvYmR1MmF0Q2dnV2JQbnEyQkF3ZEtrZ1lPSEtoNzdybEhUcWRUQnc4ZVZIQndzTWNvb1J6dDI3ZDNseGVGOGR4enorbnh4eC8zMlBiSko1OW8yclJwQlo2M2FORWlMVnEwS005OXBVdVgxbmZmZmVjK2JzS0VDUjc3Rnk1Y2VNVmM2OWV2ZC8vZVpyTzVSOHpGeHNicTNMbHptang1OGhXdjhXY3JWcXpRbWpWck5IVG9VRldzV0ZFYk4yN1VuajE3Y2gxbk1wazhSbHg5OGNVWEh1WFhva1dMTkczYU5GV3JWazArUHA3UDV2amYvLzZuMTE5L1hjbkp5ZXJldmZzVk15VWtKR2pFaUJHeVdDeGFzbVNKQWdNRDNmdktsQ21qQng1NHdPUDRNMmZPYU96WXNhcFRwNDU3MzZGRGh6Um8wQ0JkdkhoUjA2Wk5VNE1HRGZKOHJWS2xTbW5TcEVrS0RBeFVRRUJBcnBHTU9Wd3VseVRwODg4Lzl4ajVhYlBaS0wvK2o2K3ZyM3g4Zk9SeXVaU1ptV2wwSEFBQUFBREZGT1dYUVRJek0rVjBPbVV5bVNpLy9zVEh4MGZEaGcxVHYzNzlOR0RBQUUyZlByM0E0MWV0V3FXMzMzNWIzYnAxeTNjZHA4dTNUNWt5SmQ4MW8vNWNWTFJ1M1ZwdnZ2bG1ydVBTMDlQVnNtVkxkZTdjK1VwdlI3MTY5VkoyZG5hKyswZVBIdTJ4bHBsMGFRVFRpQkVqMUx4NWM3VnIxeTdYT1I5Ly9MRU9IVHJrL2pvN08xc1pHUm5xMDZlUFI3RlRXT3ZXcmRQdTNidmRYNWN2WDE3TGxpM1RpUk1uVkxseTVhdTYxdUxGaTdWLy8zNzMxTDB0Vzdib3l5Ky85RGpHYnJmTDVYSjVsRjg3ZCs3VXJsMjdWTGR1WFMxZXZGaHZ2UEdHSWlJaU5HM2FOUGZvdmh5ZE9uWFN4bzBiOWQ1Nzc2bDY5ZXFLam83T040L0w1VkpzYkt4U1VsSTBkZXBVaisvUHFWT244aXhWY29yTmMrZk9LUzR1VHIvLy9ydkdqQmtqUHo4L2pSNDlXdVhLbGZONEN1a3R0OXppc1diYWJiZmQ1djc5VHovOWxHZXVzMmZQNnNFSEg5VEVpUlBWdEduVGZQT1haTDYrdmpLYnpYSTRIRVhtcWE0QUFBQUFpaC9LTDRQa2xGOU1lOHhiM2JwMTljNDc3eWd0TFMzWHFKOC91K09PTzlTclZ5LzE3dDNiWS92bXpadTFiOTgrOTllUFBQS0lleUg2aGcwYjZ0MTMzM1h2ZS9ubGw5MGp4SEs4K09LTEJiNXVYbFBycmtYVHBrMVZwa3daajIxSlNVbVNMbzJFdTN4QjlSeHIxcXp4S0w5eWRPclU2WnJXN3pwejVveEgrZFdoUXdmTm5qMWJYMzc1cFFZTUdGRG82eHcvZmx5Ly9QS0xIbjMwVWZjVXRVR0RCdVZhNCt5NTU1N0w5U1RMNE9CZ3pabzFTdzBiTnRSNzc3Mm4rdlhyYStMRWlmbXVmeFViRzZ1dVhidHErUERoK3V5enovSjkzKys5OTU0MmI5NnNmdjM2cVhIanhoNzdoZzBiNXZHKy8yektsQ21hTW1XSysrdjA5UFE4dng4dnZ2aWlObTNhcEo5Ly9sblNwZEZrK1UxM3pKRXovWllSVGZuNzg3UkhBQUFBQUxnV2xGOEd5Y2pJWU5yam42U25wN3VuTmY1WmRuYTJuRTZuZTRTTTArbVVKRDMyMkdQdVkrYk5tK2YrZmRldVhaV2VucTdGaXhlN1B6amZmLy85QlQ2RjhXb3RYTGl3VUZNTGI0YUFnQUJWcUZCQlpyTlp2LzMybTM3OTlkZENuVmVwVWlXMWJObFN3Y0hCN2lmclNaZEt0N3Z1dWt0TGx5NVYzNzU5QzczMjE5S2xTeVZKano3NmFMN0hKQ1VsYWN1V0xlcmZ2Ny9IOXU3ZHUydnExS242NFljZjFMcDFhNDBhTmFyQVlqZzRPRml4c2JGNjVwbG5OR0xFQ0krU0tzZVhYMzZwZWZQbXFVMmJOdXJSbzBldS9XKzk5VmErNWROMzMzMm5Eejc0UUQ0K1BobzRjR0MrMHh5bFN5Ty9xbGF0cXBpWUdLMWV2YnJBUWkySHpXYVRqNDlQdnV1KzRmK1AvR0xhSXdBQUFJRHJRZmxsa0p4cFh5YVRTUllMZnd6U3BiVzUvcnp3K0xXNjdiYmJWTE5tVFEwZVBGaXJWNi9XMEtGRFBmWnYyN1pOZi8vNzMzT2RsN09HVm83V3JWdm5lZjFtelpxcGR1M2FhdGFzMlJXenZQYmFhMy9KQ0xHQ3RHL2YzcjM0KzRvVks2NjRscGpkYnBmZGJsZDBkTFJhdG15cFhyMTY1WHFDWXZ2MjdUVnExQ2h0MkxBaDE1TTI4NUtkbmEydnZ2cEtkOTExbHlJaUl2STk3bi8vKzU4Y0RrZXVvdlBoaHgvV3NtWExsSnljckJFalJoUnFSR1REaGczVnBVc1huVHAxU2hrWkdibjJ4OGZIcTBHREJobzVjbVNlNTFlcVZDblh0c09IRDJ2Y3VISDYrZWVmNWUvdnIxNjllcWxVcVZJNmVQQmdudGU0OTk1NzVlL3Y3NTU2R1JjWDV5Ni9rcEtTY2kzaW4rT3BwNTVTcVZLbDNLUDhrSnZWYXBYSlpKTEQ0V0RrRndBQUFJQnJSdXRpa01zWGNpNW9QYWlTeEdLeDVGcDQvRWFwVzdldWhnOGY3djU2L1BqeHNsZ3Nldjc1NTkzYjNucnJMWTl6SEE2SDFxNWRLMG51b3FNd0k2emF0V3NuaDhPaDFhdFhLeXdzVEpHUmtYL0ZXOGhYdDI3ZDFLMWJ0enozWGJod1FYUG16TkZubjMybUdqVnFxR2ZQbnZsZXAyWExsaG96Wm95V0xWdFdxUEpyNWNxVlNreE16RlUwWGk0ek0xTno1c3hSczJiTmNoVlBack5aZ3dZTjBzQ0JBelZ4NGtTOThzb3JWM3hONmRLMFNvdkZJcFBKNUg3YVk0NysvZnZMYnJjWHFtQStkKzZjWnMrZXJjOC8vMXdPaDBQU3BaTHdTa1hpMHFWTDgzMEtvYzFtMCtEQmd5Vkp1M2J0MGxkZmZhVWhRNGJJejg5UHRXclYwdXJWcTNYdTNMbkN2TTBTS2VjL0NYeDhmRzdxazBjQkFBQUFlQmZLTDROY3ZwWU4wM2x5Ky9ycnJ6Vm16SmlyT3FkU3BVcjY0b3N2Q25Xc3Y3Ky9xbGV2N3Y3YVpyUEp6OC9QWTl1ZkY0N1B6TXpVMEtGREZSUVU1RjZ2NldyODhjY2ZldmpoaDNPTmJzdHZaSkFrZmZycHAzbStwK3pzN0t1YXdwbVZsYVg1OCtkcjNyeDVLbHUyckVhT0hLbFdyVnA1UEdYd3o0S0RneFVkSGEwZmYveFI1OCtmditKcmZQenh4NnBVcVpKYXRHaVI3ekZmZlBHRnpwMDdsK2NVUk9uU2lMcjI3ZHRyMGFKRnFsKy9mcTd2emR5NWN6Vno1c3dyWnNudiszYTUxYXRYS3lBZ1FFZU9ITkg4K2ZPMVlzVUt1Vnd1ZGU3Y1dXYXpXY3VXTGRPS0ZTdXVhNnFzcjYrdk9uWHFKT25Tei94WFgzMmx0bTNidWhmSER3a0pVWHg4L0RWZjM5dGxaR1RJNFhESWJEWXpQUndBQUFEQU5hUDhNb2kvdjc4c0ZndmxWejdzZHJzeU1qSTBZc1NJZkVmVlhHNzU4dVU2ZlBod29hKy9iZHMyanlmc1pXVmx5V1F5NWRxVzF4cGsvZnYzZDY5cDllZEYyLy9NYXJXNjh6L3l5Q041SHZQa2swL21lbzhaR1JtYU1XT0dvcUtpOHB5ZStjMDMzK2pVcVZPU0xxMS9kdkxreVFKem5EaHhRbE9uVGxXclZxM1VwMDhmbWMxbW5UaHhJdGR4d2NIQkhvdnZ0MjdkV2hzM2J0U09IVHNLdlA3T25UdTFmLzkrdmZqaWl6S2J6ZmxtbURadG1xS2pvMVczYnQxOHJ6VjQ4R0J0MjdaTm8wZVBWb1VLRlhUMzNYZTc5OVdwVTBkZHUzYk45MXk3M2E1NTgrWXBNakl5MStMMmY1YVdscWFYWDM1WjY5ZXZseVRGeE1Tb1g3OStDZ3NMVSt2V3JWVzdkdTE4bjlRb1hSb1psOTk3dlR4UFdscWFTcFVxbGVmK3FsV3JhdE9tVFFWZW95VEx6TXlVdytIdytEa0NBQUFBZ0t0RitXV1F5MGQrNWJWV0VTNkppWWx4ajVJcHlLNWR1NjZxL0lxSWlQQjRhdC8wNmRObHRWbzlwZ0ZPblRxMXdHdGtabVlXT01wSmtycDA2Wkx2Tk1EYXRXdXJTNWN1NnQ2OWU2NlJaRWxKU1pveFk0YnV2UE5PL2V0Zi84cDFicmx5NWR6dk56VTFWUjA3ZGl3d1I0NVZxMVpwMWFwVmhjN2JzbVZMTFZteVJKVXJWM1pQK2N4TFZGU1Vwaytmbm0rcDVYUTZOV0xFQ0xsY0xnMGJOcXpBaklHQmdYcnZ2ZmZVbzBjUERSdzRVRysvL2JhYU5Ha2k2ZElhWHcwYk5zejMzTFMwTk0yYk4wLzE2dFZUdjM3OUNud2Q2Vkk1MmE1ZE96MzExRk82N2JiYkpFa3BLU25LeXNyU2poMDc4aXo5c3JPelpiVmE4MzA0UXc2SHc2RlhYMzFWRHozMFVKNEZwblRwNytHbm4zNnE5UFIwQlFRRXVCK0NjYVVubkpZVWx6OFZsNUZmQUFBQUFLNFY1WmRCbVBaWU9BOCsrR0NoanJQYjdTcGZ2bnlocjF1cVZDbjk3VzkvYzMvOTJXZWZ5Yy9QVC9YcjE1ZWZuNSt5czdPVm1abFpxQS9jUTRjT1ZmUG16WE50SHpod1lJSG5SVWRIdTljT3Uxb1BQL3l3Ky9jQkFRR2FNV05HZ2NlZlBuMWFJMGVPVlBmdTNYWHZ2ZmZtZTl6bFQzek11WGJseXBVTGxhbWdrVllUSjA3VWpoMDc5TUlMTHhUcWVyZmRkcHZlZmZkZDllblRSd01IRHRUUW9VUHpIVGwzUGNhTkc1ZHJXMUJRa0g3NDRZZDh6eGt5WklpT0hqMWE0SFdkVHFkZWZmVlZyVjY5dXNEY1VWRlJjanFkMnI1OXU1bzJiYXBkdTNacHlKQWhtak5uVHFHLzc5NHNaOXFqajQ4UEk3OEFBQUFBWERQS0w0UDQrZm5KWXJISTVYSlJmaFZnNU1pUmhWcGZhOUdpUmRxL2YzK3U3UzZYU3hzMmJKQjA1U21La3ZUS0s2KzRqN2ZiN2VyZXZmc1Z6MGxLU3NwejNhYWI5WFE2aThXaVJvMGFGWGhNWEZ5Y0pDazhQUHlLeC83VlB2NzRZMzN5eVNkcTBhS0Yvdm5QZnhiNnZLaW9LRTJaTWtXREJnM1NtREZqRkJjWHAwR0RCdDNBcElVVEZ4ZW5xbFdyNXJzL0tTbEpGeTllMUpvMWEvVG1tMis2UzBHbjB5bEordjc3N3hVZkg2OURodzVwM0xoeENnME4xYXBWcTlTMGFWTWxKaWJxL1BuemhScnRXQkxrVEh1ay9BSUFBQUJ3UFNpL0RPTG41eWV6MmN6SXJ5dUlqbzR1VkJHd2VmUG1QTXV2Tjk5OFU4dVhMMWZseXBVMWF0UW92ZnZ1dStyWXNXT3VxYWJQUHZ1c1RDYVRzckt5ZE04OTk4amhjS2hhdFdwWFhEZEtrajc4OEVQTm5UczN6MzJYUDZFdUt5dkxzT2xzT1VWY1FRdmM1emg3OW15ZVUzRlRVMU1sU2NlUEgzZHZTMDlQbDlQcDlOaDJ1ZERRVVAzNDQ0K0tqSXpVbURGajhuei9DUWtKa3BSbnlYblhYWGRwenB3NUdqRmloRHAzN256RjdEZmE2ZE9uRlJjWHAvdnV1eS9QL1NrcEtWcTdkcTE4ZlgwMWZ2eDQzWHJycmVyZHU3ZU9Ieit1TTJmT1NKSkdqUnFsc0xBdzk4TVZPblRvb0ZtelpxbEhqeDQ2Y2VLRVNwY3VyZEtsUzkrMDkxUlU1ZnpIZ05QcGxObHNscSt2cjlHUkFBQUFBQlJUbEY4R01abE11dlhXVzdWdjN6NGxKeWNyS3l1TEQzZDVXTHg0Y2FHbUh1WlZmRTJmUGwxZmZ2bWwrdmZ2cjRjZWVrZzlldlRRbzQ4K3FwaVlHRld2WGwwSkNRbXlXQ3d5bTgweW04MnlXQ3h5T0J3S0NncFNkbmEyamg4L3JpTkhqa2k2dEJiV241bk5aalZ1M0ZpOWV2WEtjelRWNzcvL3JsMjdkbW5HakJtS2k0dlRxVk9uVktWS2xXdjRMbHc5cDlPcHNXUEh5bWF6eVdhejZlZWZmNWFrUWswTmZmWFZWOTNINXlXdjljWHlXM05zelpvMW1qQmhndExTMHR3amQzNzU1UmN0WExoUVFVRkJTa2xKMFhmZmZhZmJicnN0MTlNMWM0U0hoK2RiTHQ0b0xwZExvMGFOa3ArZm4ydzJteXdXaSt4MnUxYXZYaTJYeTVWditSVVVGS1FPSFRxb2Z2MzZhdHEwcVpLVGt4VVFFS0MyYmR1cVdyVnF1dU9PT3hRZUh1N3hkL3J4eHgvWDRzV0wxYmR2WDBsU1pHVGtUWG1QUlozRDRWQlNVcEtrU3lVcUFBQUFBRndyeWk4RFJVWkdhc09HRFRwMTZwVFMwOU1wdi9MdytlZWZGMnEwVkZKU2tvS0NnankyaFlhR3FrMmJObnJxcWFja1NaOTg4b2srK3VnanJWdTNUbXZYcmxWcWFxcGNMdGNWcjkyeVpjczh5eStMeGFMcDA2Zm5lOTZPSFR1MFlNRUNPUndPV1N3V1BmamdnemR0OUpLUGo0ODJiZHJrZmdxa241K2ZXcmR1clh2dXVlZUs1ejcvL1BOS1RrNytTM0lFQlFYSllyRjRsRDJCZ1lINjl0dHZKVjBhR1JjUkVhR1hYMzc1TDNtOXY0ckpaTkxwMDZlMWJkczI5M1JGU1FvSkNWRnNiS3dpSWlMeVBmZjU1NTkzLzc1MDZkSjY5OTEzQzN5dHdNQkFUWjQ4V1MrOTlKTE9uRG1qYnQyNlhmOGI4QUtabVpudUo1cldybDNiNERRQUFBQUFpak9UcXpDZi9uRkRyRjI3Vm9NSEQxYU5Halgwemp2dktDUWt4T2hJWHNWdXQ4dHV0eGU0VnBEVDZWUldWcGF5czdQbGNEZ2tYU3FPVENhVCs1ZXZyNi9IOU1YaXh1Rnd5R3cyR3gyajJISTZuWEk0SERLWlRMSlkrUCtDbStYOCtmUHEwNmVQRGg0OHFISGp4dVU3Mmc0QUFBQUFyb1JQY2dhcVVhT0dwRXZyQ0tXbHBSbWN4dnRZTEpZcmxoVTVDMmw3ODJMYUZGL1h4OGZIeDdDMTJrcXlyS3dzOXpwcFRBVUZBQUFBY0QzNFJHZWdTcFVxcVhUcDBycHc0WUw3UXg0QTROSi9DbHk4ZUZGbHlwUmh6UzhBQUFBQTE0WHl5MEErUGo2cVZhdVdwTHdYYkFlQWttclBuajJTL3Y4SVdRQUFBQUM0VnBSZkJydnp6anNsU1QvLy9IT2hGbDhIQUcvbmNybTBhZE1tU1ZMTm1qVU5UZ01BQUFDZ3VLUDhNbGl6WnMxa3NWaTBiZHMyblQxNzF1ZzRBR0M0aElRRWJkbXlSUmFMcFZCUEtBVUFBQUNBZ2xCK0dheEtsU3FxVXFXS3NyS3k5TjEzM3hrZEJ3QU10Mzc5ZXRudGRvV0hoeXM4UE56b09BQUFBQUNLT2Nvdmc5bHNOdFd1WFZ1U3RITGxTamtjRG9NVEFZQnhIQTZIMXE1ZEswbXFYYnUyeXBRcFkzQWlBQUI5UDFEVUFBQWdBRWxFUVZRQUFNVWQ1WmZCL1B6OFZLZE9IZm41K2VuRWlSTTZkdXlZMFpFQXdEQnhjWEU2ZHV5WXJGYXI2dFNwbzRDQUFLTWpBUUFBQUNqbUtMK0tnSnpSRGFtcHFmcnR0OStNamdNQWh2bnR0OStVbEpTa3dNQkE5d05CQUFBQUFPQjZVSDRWQVJFUkVhcFFvWUt5c3JLMGRldFdwYVdsR1IwSkFHNjZ6TXhNYmQyNlZlbnA2U3BYcnB4cTFLaGhkQ1FBQUFBQVhvRHlxd2l3V3ExNjZLR0hKRjFhNlBuQWdRTUdKd0tBbSsvWXNXUGFzR0dESktsang0NHltODBHSndJQUFBRGdEU2kvaW9oMjdkb3BKQ1JFU1VsSldyaHdvZEZ4QU9DbW16ZHZucEtUa3hVYUdxcE9uVG9aSFFjQUFBQ0FsNkQ4S2lKc05wdjY5dTBySHg4ZnJWeTVVdnYzN3pjNkVnRGNOUHYzNzlmWFgzOHRIeDhmUGZYVVU3TFpiRVpIQWdBQUFPQWxLTCtLa0h2dnZWZVJrWkdTcEVtVEppa3pNOVBnUkFCdzQyVmtaR2pHakJtU3BEdnZ2Rk4vLy92ZkRVNEVBQUFBd0p0UWZoVWhwVXFWVWt4TWpLeFdxM2J0MnFWZmZ2bkY2RWdBY01OdDM3NWRPM2Jza01WaVVVeE1qTXFYTDI5MEpBQUFBQUJlaFBLckNER1pUR3Jac3FYQ3dzS1VtcHFxUllzV0tUazUyZWhZQUhERHBLV2xhY21TSlRwLy9yektseSt2bUpnWStmandUeE1BQUFDQXZ3NmZNSXFZOFBCd1BmWFVVL0x4OGRINjlldTFmUGx5b3lNQndBMnpmUGx5clYrL1hqNCtQdXJaczZlcVZLbGlkQ1FBQUFBQVhvYnlxd2hxMDZhTjJyWnRxK3pzYk0yY09WUGJ0MjgzT2hJQS9PVjI3dHlwS1ZPbUtEczdXdzgrK0tEYXRXdG5kQ1FBQUFBQVhvanlxd2l5V0N4Njdybm5WTGx5WmFXa3BPaVZWMTdSMGFOSDVYSzVqSTRHQU5mTjVYTHAyTEZqaW8yTlZVcEtpc0xEdzlXN2QyOVpyVmFqb3dFQUFBRHdRcFJmUlZTNWN1WFV2MzkvbFNsVFJtZlBudFhFaVJOMTZ0UXBvMk1Cd0hVN2QrNmMzbjc3YlIwN2RreUJnWUY2N3JubkZCb2FhblFzQUFBQUFGNks4cXVJOHZIeFVmUG16ZFdqUncrNVhDNXQyclJKcjd6eUNndmdBeWpXenA4L3I1ZGVla2svL2ZTVFhDNlhubm5tR1RWcjFveEY3Z0VBQUFEY01IemFLTUtzVnF1ZWVPSUpQZlBNTTdKWUxOcTVjNmY2OU9takV5ZE95T2wwR2gwUEFBck42WFRxMkxGakdqQmdnSDc1NVJkWnJWYjE3dDFiM2JwMWs4VmlNVG9lQUFBQUFDOW1qbzJOalRVNkJBb1dGUlVsaThXaTMzNzdUYWRQbjlhMmJkdGt0VnBWclZvMW1jMW1vK01CUUlHeXNySzBZc1VLVFp3NFVmdjM3NWUvdjcrZWVlWVpQZkhFRXhSZkFBQUFBRzQ0azR0VjFJdUZqSXdNclZxMVNtKzg4WWF5c3JKa3M5bFVyMTQ5UGZQTU02cFRwdzVUaGdBVU9VNm5VN3QyN2RLSEgzNm83ZHUzS3kwdFRmNysvaG82ZEtoYXRXcWxnSUFBb3lNQ0FBQUFLQUVvdjRxWi9mdjM2OVZYWDlYaHc0ZmxkRHBsc1ZoMDc3MzM2dkhISDljZGQ5eWhnSUFBK2Z2N0d4MFRRQW1WbVptcHRMUTBIVHAwU0FzWEx0VDMzMzh2aDhNaGs4bWtpSWdJdmZMS0s2cFRwNDdSTVFFQUFBQ1VJSlJmeGREeDQ4ZTFaTWtTclZ1M1RrZU9ISkYwYVlIODZ0V3JxM3IxNmdvUEQxZkZpaFZsczlsa3M5bGt0Vm9OVGd6QVcyVm5aeXM5UFYycHFhbEtTRWpRMGFOSHRYLy9maDArZkZnT2gwT1NGQjRlcnViTm02dHo1ODZxWExteXdZa0JBQUFBbERTVVg4VlVWbGFXenB3NW94OS8vRkZMbHk3VjNyMTdQZllIQkFUSVlySElZckV3SlJMQURlTjBPbVczMjJXMzI1V1JrYUhMLzBtSmlJalFJNDg4b252dXVVY2hJU0h5OWZVMU1Da0FBQUNBa29yeXkwc2NPSEJBSzFldTFJNGRPeFFmSDYvczdHdzVuVTczTCtCS2N2NnVtRXdtbVV3bVNsTVVpbytQai91WDFXcFZwVXFWZE5kZGQ2bFZxMWFxV2JPbTBmRUFBQUFBZ1BMTEc2V21waW94TVZIcDZlbkt5TWhRZG5hMjBaRlFER3pidGswTEZ5NlUzVzdYbzQ4K3F1am9hS01qb1Jpd1dxM3k5L2VYeldaVDJiSmxGUlFVWkhRa0FBQUFBUERBTSthOVVHQmdvQUlEQTQyT2dXTG0wS0ZEU2s1T2xzdmxVbkJ3c0JvMWFtUjBKQUFBQUFBQXJodnptZ0FBQUFBQUFPQzFLTDhBQUFBQUFBRGd0U2kvQUFBQUFBQUE0TFVvdndBQUFBQUFBT0MxS0w4QUFBQUFBQURndFNpL0FBQUFBQUFBNExVb3Z3QUFBQUFBQU9DMUtMOEFBQUFBQUFEZ3RTaS9BQUFBQUFBQTRMVW92d0FBQUFBQUFPQzFLTDhBQUFBQUFBRGd0U2kvQUFBQUFBQUE0TFVvdndBQUFBQUFBT0MxS0w4QUFBQUFBQURndFNpL0FBQUFBQUFBNExVb3Z3QUFBQUFBQU9DMUtMOEFBQUFBQUFEZ3RTaS9BQUFBQUFBQTRMVW92d0FBQUFBQUFPQzFLTDhBQUFBQUFBRGd0U2kvQUFBQUFBQUE0TFVvdndBQUFBQUFBT0MxS0w4QUFBQUFBQURndFNpL0FBQUFBQUFBNExVb3Z3QUFBQUFBQU9DMUtMOEFBQUFBQUFEZ3RTaS9BQUFBQUFBQTRMVW92d0FBQUFBQUFPQzFMRVlId05VN2RlcVVUcDQ4YVhRTWVKbGp4NDY1ZjMvaXhBbHQzYnJWd0RRb1RzTEN3bFNwVWlXall3QUFBQUJBbmt3dWw4dGxkQWdVWG54OHZJWU5HNmJUcDA4YkhRVmVKaU1qUTZtcHFYSzVYQW9NREZSQVFJRFJrVkJNaElTRTZLMjMzbEpvYUtqUlVRQUFBQUFnRjBaK0ZUUHg4ZkU2ZXZTb1VsTlQ1ZS92TDdQWmJIUWtlQW1YeXlXVHlTU1R5U1NYeTZYTXpFeWpJNkdJY3pnY3lzaklVR1ptcHVMajR5bS9BQUFBQUJSSmxGL0ZWSEJ3c0hyMTZxV2FOV3NhSFFWZXd1bDA2dlRwMDdMYjdhcGN1Yko4ZkZnU0VBWGJ0MitmM24vL2ZUbWRUcU9qQUFBQUFFQytLTCtLS2F2VnFwbzFhNnBSbzBaR1J3RlFnbG10VmtZSkFnQUFBQ2pTR05vQkFBQUFBQUFBcjBYNUJRQUFBQUFBQUs5RitRVUFBQUFBQUFDdlJma0ZBQUFBQUFBQXIwWDVCUUFBQUFBQUFLOUYrUVVBQUFBQUFBQ3ZSZmtGQUFBQUFBQUFyMFg1QlFBQUFBQUFBSzlGK1FVQUFBQUFBQUN2WlRFNkFQS1hucDZ1cEtRa2oyMS8vUEdIWEM2WEhBNkgvdmpqRDUwNmRjcGpmNWt5WlJRUUVIQXpZd0lvQWZLN0h6a2NEcmxjcmp6dlI2VkxsNWJOWnJ1Wk1RRUFBQUFnRjVQTDVYSVpIUUo1MjdGamgzcjA2SEZWNTN6NDRZZXFWNi9lRFVvRW9LUzZsdnZSekprejFiQmh3eHVVQ0FBQUFBQUtoMm1QUlZqdDJyVlZxVktsUWg4ZkdocXEyclZyMzhCRUFFcXEyclZyS3pRMHROREhWNnBVU1ZGUlVUY3dFUUFBQUFBVUR1VlhFV2F4V05TMmJWdEprc3ZsVWw2RDlDN2YzcWxUSjFrc3pHUUY4TmV6V0N6cTFLbVRwTUxkajlxMmJTdXIxWHBUTXdJQUFBQkFYaWkvaXJpbVRac3FJQ0JBSnBNcDMyTk1KcE1DQXdQVm9rV0xtNWdNUUVuVG9rV0xRdDJQQWdJQzFMUnAwNXVZREFBQUFBRHlSL2xWeElXR2hpb3lNdktLeDBWRlJhbENoUW8zSVJHQWtxcENoUXFGdWg5RlJrWmUxUlJKQUFBQUFMaVJLTCtLdU5LbFMzdXM0M1g1VktPYzM1dE1KdFd2WDUrbnFnRzRvV3cyMnhYdlI1SlVwMDRkbFM1ZCtxWm1Bd0FBQUlEOFVINFZjVmFyVlJFUkVmTHo4OHYzbU1EQVFFVkVSTWhzTnQvRVpBQktHclBacklpSUNBVUdCdVo3akwrL3YyclZxc1Y2WHdBQUFBQ0tETXF2WXFCKy9mb0tDZ3JLZDMrWk1tVlVxMWF0bTVnSVFFbFZ2MzU5bFMxYk50LzlnWUdCcWxPbnprMU1CQUFBQUFBRm8vd3FCc0xDd2xTdFdqWDNJdE9YUDFITlpESXBJaUpDRlN0V05ESWlnQklpTEN4TUVSRVIrZDZQcWxXcnByQ3dNQ01qQWdBQUFJQUh5cTlpNHRGSEg4MTNYN3QyN1c1aUVnQWxYVUgzbklMdVZRQUFBQUJnQk1xdllxSlpzMllxVTZhTXh6YVR5YVJ5NWNvcE9qcmFvRlFBU3FMbzZHaVZLMWZPWTV2SlpGS1pNbVhVckZremcxSUJBQUFBUU40b3Y0b0pYMTlmdFdqUndqM1ZLTWY5OTk4dlgxOWZnMUlCS0lsOGZYMTEvLzMzNTdvZnRXalJndnNSQUFBQWdDS0g4cXNZYWRPbWpjY0hTMTlmWDdWdjM5N0FSQUJLcXZidDIrZTZIN1ZwMDhiQVJBQUFBQUNRTjhxdllpUTBORlJoWVdFeW1Vd3ltVXk2N2JiYlZLbFNKYU5qQVNpQlFrSkNjdDJQS2xldWJIUXNBQUFBQU1pRjhxc1lLVjI2dENJakk5MWZWNjllWFFFQkFRWW1BbEJTMld5MlhQZWo0T0JnQXhNQkFBQUFRTjRvdjRxUndNQkExYTlmWDFhclZmNysvcXBmdjc3OC9QeU1qZ1dnQlBMejgxUDkrdlhsNys4dnE5V3ErdlhyS3pBdzBPaFlBQUFBQUpDTHhlZ0F1RHAxNjlaVllHQ2cvUDM5VmJkdVhhUGpBQ2pCNnRhdHF6Smx5aWdqSTRQN0VRQUFBSUFpaS9Lcm1LbFJvNGJDd3NJVUZCU2tHalZxR0IwSFFBbFdvMFlOaFllSEt5VWxoZnNSQUFBQWdDS3JTSlpmcDArZjFva1RKNHlPVVdSRlJVWEphclZxNjlhdFJrY3Bzc0xDd25nWUFQNFMzSThLVnJObVRXVm5aM00vS2dEM0l3QUFBTUJZSnBmTDVUSTZ4T1hPbkRtalYxOTlWWEZ4Y1VaSEtiSnkvc2hNSnBQQlNZcXVrSkFRdmZYV1d3b05EVFU2Q29xeCtQaDR4Y2JHY2o4cUFQZWpLK04rQkFBQUFCaXJ5STM4T25QbWpPTGk0cFNZbUtpQWdBQ1p6V2FqSTZFWWNUZ2N5c2pJVUdabXB1TGo0L213aWVzU0h4L1AvUWpYalBzUkFBQUFVRFFVdWZJclIwQkFnSHIxNnFVNmRlb1lIUVhGeUw1OSsvVCsrKy9MNlhRYUhRVmVKQ0FnUU04Kys2eHExcXhwZEJRVUk5eVBBQUFBZ0tLaHlKWmZack5aTldyVVVLTkdqWXlPZ21MR2FyVXFNelBUNkJqd0ltYXpXVFZyMXVSK2hLdkcvUWdBQUFBd25vL1JBUUFBQUFBQUFJQWJoZklMQUFBQUFBQUFYb3Z5Q3dBQUFBQUFBRjZMOGdzQUFBQUFBQUJlaS9JTEFBQUFBQUFBWG92eUN3QUFBQUFBQUY2TDhnc0FBQUFBQUFCZWkvSUxBQUFBQUFBQVhvdnlDd0FBQUFBQUFGNkw4Z3NBQUFBQUFBQmVpL0lMQUFBQUFBQUFYb3Z5Q3dBQUFBQUFBRjZMOGdzQUFBQUFBQUJlaS9JTEFBQUFBQUFBWG92eUN3QUFBQUFBQUY2TDhnc0FBQUFBQUFCZWkvSUxBQUFBQUFBQVhvdnlDd0FBQUFBQUFGNkw4Z3NBQUFBQUFBQmVpL0lMQUFBQUFBQUFYb3Z5Q3dBQUFBQUFBRjZMOGdzQUFBQUFBQUJlaS9JTEFBQUFBQUFBWG92eUN3QUFBQUFBQUY2TDhnc0FBQUFBQUFCZWkvSUxBQUFBQUFBQVhvdnlDd0FBQUFBQUFGNkw4Z3NBQUFBQUFBQmVpL0xyTC9UaGh4L3FwWmRleW5QZnBFbVQ5TjU3N3hYNldnY09ITkNUVHo2cFE0Y081WHRNY25LeS92M3ZmMnZkdW5WWG5UVWxKVVZ4Y1hHeTIrMVhmVzVoSlNRa2FPdldyVGZzK2tCSlk3ZmJkZkRnUVYyNGNPR0t4eVlrSkdqZXZIbEtTa3I2UzE1NzNMaHhtakJoUW9ISGZQVFJSeG84ZVBBMVhmL0VpUk02ZCs3Y05aMWJXTC8rK3F2aTQrTnY2R3NBQUFBQUtIb292L0x3elRmZnFFZVBIbnJ6elRldjZyeFRwMDdwNE1HRHViYW5wNmZyaXkrK3VLb1BkaWtwS2RxOWU3ZlMwdEk4dGg4OWV0UjluZXpzYkczZnZsMW56NTY5cXB5U3RINzllblh1M0ZrSkNRbFhkZDdpeFl2MTY2Ky9GdXJZdFd2WHFuZnYzc3JPenRiWXNXTjE0TUNCcTg0SmxBUXBLU2thUFhxMDl1M2JsMnZmVHovOXBOOS8vMTJTbEpTVXBILzg0eDlhczJiTkZhOTU4dVJKVFpvMHlYMi9zTnZ0MnJ4NWM2Ris1YnplNVE0ZlBxd2pSNDdrMnY3TEw3L0k0WEJJdW5SLzJyRmp4MVc5OXh6OSt2WFRmLy83MzZzNkp6RXhVVk9tVENsMGlUOW8wQ0F0WGJwVTI3ZHYxOVNwVStWME9xOGxLZ0FBQUlCaXhtSjBnS0ptNTg2ZEdqbHlwT3gydTM3NzdUYzk4TUFEYXRDZ3dYVmRjL0hpeFVwTFMxTndjTENXTGwyYTV6Rk5talJSK2ZMbHIzaXRtVE5uYXNPR0RWcTdkdTExWmJxU3MyZlBhc3lZTVJvd1lJQnV2LzEyU1ZKR1JvYm16Sm1qeE1SRVRaNDhXZlhyMXkvd0dpYVRTU2FUU1ZsWldkcS9mNytlZXVvcHZmNzY2MnJac3VVTnpRNFVOdzZIUTVzMmJkSzJiZHUwWU1FQ0JRVUZTWkpjTHBkR2pCaWgrdlhyYTl5NGNkZjFHdW5wNmVyYnQyK2hqbTNRb0lGbXpacDF4ZU9PSFR1bVhyMTZhY0NBQWZyWHYvNTFYZm11Wk1HQ0JVcE9UdGF6eno0cms4a2tTVnEzYnAwKy9QQkRIVHQyVEdQR2pKSEZVdkEvYVNhVFNXYXpXZWZPbmRPY09YUDAyMisvYWV6WXNRb01ETHloMlFFQUFBQVlpL0xyTW52Mzd0WEFnUU1WRkJTa3FWT25LalkyVmdNSER0VDc3Nyt2aUlpSWE3cG1abWFtNXMrZkwwbjY5Tk5QOHoxdXhvd1plWlpmTHBkTFRxZFRQajZYQnVuOThzc3ZxbGV2bnN4bWM2RXpmUFRSUjVvMmJackh0cHlSR284OTlwakg5aVZMbGlnN08xdDkrdlRSaFFzWGRQSGlSZmMrZjM5L1RaMDZWVDE2OU5CLy92TWZ6Wmd4UTVHUmtRVyt0c3ZsVW1CZ29LWk1tYUtCQXdkcTVjcVZsRi9BbjVRdVhWcWpSNDlXbno1OTlQcnJyK3V0dDk2U0pPM1pzMGVKaVltNjc3NzdydnMxZ29PRHRXSERCZzBhTkVoMnV6M1BhZGhidG16UkN5KzhvSmlZbUh5djQzQTQzUGVmN2R1M1M5SlYvd2RCVEV5TU1qTXpQYlpsWkdUbzFLbFRXcjE2dFh0YisvYnROWFRvVU0yY09WTXpac3pRUXc4OUpJZkQ0UzY1SG5ua0VaMDhlVkp6NXN5UnI2K3ZSbzhlN1M3Rzh1Tnl1ZFM2ZFd2NSsvc3JOalpXUjQ0Y1VaMDZkYTRxUHdBQUFJRGloZkxyLy96ODg4OGFOR2lRTEJhTHBrMmJwaG8xYW1qS2xDbnExYXVYZXZic3FiRmp4eW82T2pyWGVTZFBudFMyYmRza1hacnljL0hpUmZmb3JpWk5tbWpKa2lWS1NFaFEzYnAxTlh6NGNJOXpNekl5OU1JTEx5Z3RMVTNoNGVGNTVucjExVmYxNUpOUDZwRkhIdEhldlh0MTVzd1ovZk9mLzd5cTk5YTBhVk5WcUZEQlk5dXZ2LzZxaFFzWHFuLy8vaXBidHF4N2UwSkNnZ1lQSGl5WHk2VVBQdmhBZDl4eGg4ZDVZV0ZobWpoeG9ucjE2cVZaczJacDZOQ2grdjc3Ny9OODNaenBrWjk5OXBuNysrSGo0Nk1OR3pibzczLy8rMVc5QjhEYk5XN2NXRjI2ZE5IQ2hRdlZvVU1IUlVkSHUzKzJSbzBhcGRHalI3dVBIVHQyck1hUEgrOXgvc2lSSTlXNmRXdHQyYkpGcDArZjF2SGp4eVZkR2gzMTIyKy9LVFEwVkkwYU5kS1FJVVBVclZzM2ZmTEpKK3JaczZmNy9IMzc5bW5VcUZGcTBhS0YvdkdQZitTWmNkKytmZXJhdGF2bXo1OHZYMTlmclZ1M1RrRkJRVmNzd2Yvc3BaZGV5alhsY1B6NDhRb1BEL2NvNUVORFF6Vng0a1F0V0xCQVhidDIxYUJCZzNLVlc4ODk5NXlPSHordWI3LzlWbDI2ZE5IWnMyZnpuUXFlbFpXbDNidDN1KzlKM2J0MzE1NDlleFFXRnVaeEh3UUFBQURnWFVwOCtlVnl1ZlRSUng5cDh1VEpLbGV1bk41Nzd6MzNLSyt5WmN0cTJyUnA2dCsvdi83em4vK29iOSsrK3RlLy91VXg2bXJ2M3IwYU8zYXNwRXRyY0RtZFR2ZlhRNGNPMWV6WnMxV3RXalh0MnJWTHg0OGY5eGoxOU9xcnIrcmN1WE42N2JYWDNPVlVVbEtTaGc0ZHFnNGRPa2lTQWdJQ05HWEtGRDN3d0FQdWRYNm1UWnVtR1RObXVLOHpmdng0dmZQT094N3ZhOGlRSWVyWXNhTWs2ZmJiYjNkUFhjemhjRGkwY09GQ05XdldUS0dob1pLa05XdldxSGZ2M3FwYXRhcmVlZWNkVmF4WU1jL3ZXZTNhdFRWOStuVGRlZWVkK3ZYWFgzTzlkbzZjRDdkLzNuL3Z2ZmRTZmdGNTZOKy92KzY4ODA1RlIwY3JQVDFkaXhZdDBqMzMzS08yYmR0S3VyUTIyTml4WS9YUVF3K3BVYU5HSHVmV3JsMWJrdlRGRjEvb2h4OStrTXZsa2lSOThNRUhNcGxNaW9tSlVhTkdqWFRISFhkbzlPalJldm5sbDVXU2txSisvZnBwNWNxVmV2UE5OOVc0Y1dPTkdUUEdQZEpVdXZRZ2o1eXZnNE9ERlJjWHB3VUxGcWhMbHk3YXZIbXpzckt5MUt4Wk0wbVg3b0VPaDBOTm16YjF5SGJMTGJkNFRQbHUxYXBWcnZjK2RlcFVoWVdGNllFSEhwQWtYYng0VVMrLy9MSisrdWtuRFI0OFdJOC8vbmllM3pPVHlhUlJvMGJwMEtGRHFsT25qdnIwNlpQdnVvVFoyZG5hdEdtVHRtelo0ckU5S2lxSzhnc0FBQUR3WWlXNi9EcDkrclJpWTJQMTg4OC9xMjdkdW5yNzdiZHpqWkM2OWRaYk5YZnVYSTBlUFZxVEowL1dxbFdyTkh6NGNOMTU1NTJTcFB2dXU4ODlKYWxuejU2NmNPR0NQdi84YzBsU256NTlaTFBaTkhQbVRFMmFORW12dmZhYUtsZXVyRHZ1dUVOdnYvMjJ2djc2YS9YczJWTVBQZlNRKy9YMjc5K3ZyVnUzcWx1M2JwS2szcjE3YS9qdzRabzdkNjZXTFZ1bXlNaElkZW5TUmRLbEQ4SVRKa3hRNjlhdGMzMFFqb3FLa3N2bDB0R2pSL044N3ptTFlKODRjVUpaV1ZsYXNXS0ZQdnp3UTlXcVZVdkRodzlYZW5xNjR1TGkzTWVIaFlYSmFyVzZ2NjVYcjU2a1M2TlZmdnJwcHp4ZjQzLy8rNStHRHgrdTc3Ly9YdjcrL2dYOVVRQ1FaTFBaMUs1ZE8wbVgxZ3BNVGs1Vzc5NjlGUlVWSmVuU3orM1lzV05WdDI1ZGovdkc1WExXQnZ2bGwxL1VxMWN2elpzM1Q5V3JWL2M0cGxXclZySmFyWHJ4eFJlMVpNa1NYYmh3UVYyN2R0WHp6eitmYTByMUR6Lzg0QjdaRlJvYXFudnZ2VmR6NXN5UmRHbGFkOSsrZmQzM3plWExsMnZ2M3IyNW52aVk4L04vL3Z4NUpTY241NW5iYnJlN24wSjcvdng1eGNiR0tqNCtYZ01IRGxSMGRMVEgvU2d3TU5EalhoMFFFT0NldWpoOSt2UThyeTlKSFR0MlZNdVdMVFZnd0lCOGp3RUFBQURnZlVwaytaV2VucTY1YytkcS92ejV5c2pJVUVoSWlOcTBhYU4xNjlibGUwNkRCZzBVRnhlbmd3Y1BxbnYzN21yYXRLbWVmdnBwM1hYWFhaSXVGVkc3ZHUxUzVjcVZ0V25USmtWSFI2dFJvMGJxM3IyN3lwWXRxMkhEaHVuNDhlUHEzYnUzNnRhdHE0MGJONnBIang2NUZxQStjT0NBS2xTbzRGN3d1bno1OGhvMmJKak9ueit2czJmUDZ1V1hYM2FQc2poMzdwd21USmlncUtnb3RXL2ZQbGZtek14TWRlN2N1Y0R2eGJQUFB1dng5ZDY5ZTkzRjIrVSsrK3d6OWV6WjAvMVV0WmlZR0wzMjJtc0ZYdHRtczdselVINEJlWXVMaTlQNjlldmRYemR0MmxSMzNIR0hMQmFML3Y3M3Y3dUxyNy9DaVJNbnRHUEhEbTNjdUZFYk4yNlUxV3BWNDhhTjlldXZ2K3JUVHovVnJsMjcxS2hSSS9kbzBjaklTQjA4ZUZBUFAveXcrMG0yVHozMWxDcFhycXd2dnZoQ3RXclY4cGc2dVd2WExoMDVjaVRQKzVFa3paOC9YM1BuenMwMzMrblRwM05ObzU0d1lZSW1USmpnc1MwbUprWjE2dFRSekprejNkcysrdWlqWENOYy84eG1zK1ZhYXd3QUFBQ0E5eXVSNWRlenp6NnJYYnQyS1NvcVNsMjdkbFZzYkd5ZWl6L241WU1QUHRDWFgzNnA1Y3VYUzVLNy9QcnV1Ky9rY0RpVW1KaW9RWU1HNmZubm4xZXZYcjNjNS9uNys2dGR1M1o2N2JYWHRISGpSbFd0V2pYUFJhVjM3dHlaYS8yY2R1M2FxVnUzYnFwYXRlcFZUUmYwOWZYVmwxOSttZWUrN094c0xWaXdRTXVXTFZQbHlwVTFiTmd3VmFwVUtkOXJoWVdGYWNpUUlYSTZuWHIvL2ZlVmtaRnh4ZGZQS2ZCU1VsSlV1blRwUXVjR1NwTDkrL2Zydi8vOXI2UkxVNFhMbENranE5V3FvS0FndFc3ZFdsOS8vYlg3MkpTVUZFbVhTaVkvUDc5YzE3cjc3cnZ6Zldyc2hBa1Q5UEhISDB1U0lpSWk5TzkvLzF2MzNYZWZ0bTNicG9FREIycnYzcjM2NXB0dnRIVHBVaVVtSnVyZWUrL1ZnQUVEbEpLU29zaklTSDN6elRlU3BITGx5cWxTcFVvNmRPaVFYbi85OWF0NnI5MjdkOCszR051L2Y3OG1UWnFrMDZkUHEydlhyZ1VXOTRHQmdVcEtTbExac21WMThPQkJMVml3d1AwUWo0SUVCUVc1djRjQUFBQUFTbzRTV1g0TkdqUklwMCtmVnV2V3JTWGx2ZjVNUWVyV3Jhc25ubmpDWTQyWXI3NzZTb0dCZ2JyMTFsdlZyMTgvdmZqaWl3b0pDVkh6NXMyMVpjc1dUWjQ4V1h2MjdGR1RKazBVSFIydEJRc1dxRnUzYnFwVHA0NWF0bXlwaGcwYktqSXlVci8rK211dXhhYWRUcWVhTkdtaVNwVXFYZkZKWnBjem1VeTY3YmJiY20zZnNHR0R4bzhmcnhNblRpZ2tKRVE5ZS9aVWFtcXFlMlRINVd3Mm01bzBhU0pKZXZqaGh5WEpvMUJidTNadHJvWDhjK1JNTFVwT1RsWllXRmloY3dNbFNldldyZFc2ZFdzbEpTVzVwMUJ2Mzc1ZGI3Lzl0dnVZckt3c1NaY0tiWDkvZnkxYnRreExseTdOVllCTm5EZ3hWL20xWWNNR3paMDdWeDA3ZG5RWDZDRWhJWktrZ3djUGF0U29VZnJ2Zi8rcmxpMWJ1dGNrUEhyMHFHdzJtelpzMkNBL1A3OWMweVpEUWtJVUhSMTkxZmZPc21YTDVscGJLeWtwU1ZPblR0V2lSWXZrY3JuVXVYTm4xYXRYTDgvN2tTVFZxVk5IRlNwVVVJVUtGUlFSRWFFZmYveFJDeFlzY08vdjNyMjdEaDgrbk91OGV2WHFxVXlaTXZsT3V3UUFBQURndlVwaytSVVZGWFhkVTRseUZzV1hwQjA3ZG1qMzd0MktpWW5Sd1lNSDFhSkZDNzN4eGhzNmNPQ0EzbjMzWFIwN2RrejE2dFhUMUtsVDliZS8vVTJTMUtWTEY2MVlzVUlMRnk1MGovcDQ5OTEzTlh2MmJGa3NGcDA4ZWRKOWZSOGZuMXpUSTYvRnZuMzdOSG55WlAzNDQ0L3ViWW1KaVhyampUZnlQYWR5NWNydThpc3ZOV3ZXZEsvdnMzejVjcDA2ZFVyLy92ZS9KY205QmsvTyttSUFDcWRqeDQ3dUIxWkkwbi8rOHg5bFoyZHIyclJwa2k0VitJbUppWGxPSWR5K2ZidCsrdWtuOTgvNTVNbVRGUkFRb0NlZWVNTGpTWW9GeVhuNmJOdTJiUlVaR1NtTHhmT2Zpb2lJQ0UyZVBQbWEzbHVPakl3TUxWcTBTTE5temRLRkN4Y2tTV2F6V1V1WEx2VllIUC9QWW1OajllQ0REK2E3Lyttbm4xWnljckl1WHJ5b1NaTW1xVXVYTHFwUm80YktseSt2VFpzMmFjZU9IZGVWR3dBQUFFRHhVeUxMcnh4SGpoekpjMzJySzVrelo0NUgrVFZseWhURnhNUzRwL2xKVXNPR0RmWDY2NjhyT2pwYUkwZU9WUDM2OVQydVliRlkxS0ZEQjNYbzBFRnhjWEZhdTNhdG1qUnA0bDVzK3ZMeVMxS2VUMURMTVc3Y09JMGZQOTVqMi9yMTYrWHI2eXRKMnJ4NXMrYk9uYXZObXplclZLbFNHalJva05hdS9YL3MzWGxZbFBYKy8vSFhETnNnS0tDRWlEdm1BaWh1bVNscEpsWW5MZXU0dDF0YTUxVEhVNW1lckRTT21YazBMVDFXZHN4TUxWUFRvMldGKzFJZVU5TTJ6VFUxM0JWUk1FVVl0dm45d1pmNU5iRm9Dbk1QOXp3ZjE5V1ZjOS8zREcvNGNOODM4NXJQc2s1V3E5Vmx6cHdyRVJVVnBULy8rYytTQ29kaVpXWm1PaDlMaGNNOWp4OC9mbFZmQS9CMkdSa1p4UmJqK0syOHZEeG5RUFg2NjY5cjkrN2R6aDVnUldHUm41K2YrdlRwb3hNblRqaWZWN1FpNUxQUFB1dXl3cU1rZmZUUlI2cGZ2MzZ4WWRoRnBrK2ZycGt6Wjdwc3k4L1BWMEZCZ1c2NDRRYVg3UTgrK0tBendNL0l5TkRISDMrc0JRc1dLQ01qUXgwNmRORE5OOStzVjE5OVZkT21UVlBidG0wdjUwZFNxcUxoNUtkT25kS1VLVk4wL2ZYWE8zdTAvZkxMTDFxMmJObFZ2VDRBQUFDQXlzZXJ3Ni84L0h4bFoyZXJSNDhlYXRhczJTV1AzN2R2bno3NzdETVZGQlE0dDMzMTFWZjY5dHR2Tld2V0xKZmVDbUZoWVZxNWNxWEdqQm1qSjU5OHNzelhqWW1KMFl3Wk04bzh4bXExNnFXWFhuTFpkdUhDQlkwZlAxNDlldlJRdTNidFhQYjUrdnBxOSs3ZEdqTm1qUGJ1M1N1YnphWUhIbmhBanp6eWlJNGRPNmJYWDM5ZDk5NTdyMWF2WGwzaTF3c0pDU24ybWlVNWUvYXNxbGV2WHVyK2V2WHF1YXpTQnVDUHljN08xczgvLzZ6cnI3KysxR00yYmRxa3FWT242cTIzM3RLUUlVTlVyMTQ5blR4NVVvTUhEMVpNVEl4enBkYUJBd2NxTXpQVCtieTB0RFRObkRsVGQ5MTFWN0hKNHNzNnJ5V3BTNWN1cWxPbmpzdTJwVXVYYXZmdTNYcnV1ZWRjdGpkcTFFaFNZZS9XaFFzWEtqczdXekV4TWM0UENKNSsrbW1GaDRjclBRSzJUaWNBQUNBQVNVUkJWRDI5MUd0U3ExYXRTcDNQN0xmS3VpYlZxMWRQdi83NnE5TFQwNHNOdndRQUFBQmdYbDRkZmhWSlNFalFiYmZkZHNualZxOWVyYzgrKzh4bFc2MWF0ZFNsU3hlMWFOR2kyRkFkZjM5L1pXZG5LelEwVkE4KytHQ0pyL25KSjU5YzF1VHhGb3RGM2J0M2Q5bVdscGFtOGVQSEt5NHVydGcrU2FwYnQ2NGNEb2NlZmZSUkRSZ3dRS0dob1pJS2gybmFiRFl0WHJ4WWl4Y3ZMdmE4N094czNYampqWmNNdjlMVDAvWG9vNC9xZ3c4K2NLN3MrSHVOR3pmVzd0MjduWS90ZG51SkUzVURLTm4wNmRPVms1UGpYT1cxSkdmUG50V0JBd2NVR0Jqb0hGcDk4dVRKWXNjVnpkdFhaUC8rL1pvNWM2WTZkKzVjNXZEbWtqUnAwa1JObWpSeDJmYjk5OS9yd0lFREpWNlBKT21hYTY1Uml4WXROSERnUUpmZVlSa1pHYnB3NFlLU2twS0tQU2MvUDErNXVibjY0SU1QTGhsK2Zmenh4enArL0xpZWZ2cnBFdmNYOWRqZHZYdTM4L3ZsbWdRQUFBQ1lIK0hYVldyY3VIR3hIbG0vRnhZV1Ztd1MreUxidG0xekdZWlVub0tEZ3pWdjNyeGkyenQxNnFTTkd6ZVcrcnl1WGJzcUtpcXF6TmRPVDAvWFgvN3lGMlZrWkNnbko2ZlU4Q3MrUGw3TGx5L1hoUXNYRkJ3Y3JEbHo1dWpMTDcvVWh4OSsrTWUrR2NETDVPVGs2SjEzM3RIczJiTjEyMjIzdWN4VFdLVktGZTNaczBmWjJkbXlXcTNhdUhHaklpTWpYWVplLy82MTl1N2RXMno3MGFOSEpVa3BLU21xV3JWcXNmMXhjWEhGaGtOZWpmdnV1MC8zM1hkZnNlMnpaczBxOVRrTEZpelFoQWtUTG5sTldyaHdvUll0V3FTLy92V3ZwUjVUdTNadDFhaFJRMXUzYmxYSGpoM2xjRGgweXkyM2FPVElrYzRGVUFBQUFBQ1lEK0ZYT1FnSkNURzZoSEtUa1pHaGMrZk9xVzdkdW1VZWMvVG9VWVdIaDJ2R2pCbk9IbVVPaDBOWldWbjYvUFBQdFgvL2Z2bjUrYWxYcjE3S3o4L1h1blhyZE9lZGQrcnMyYlBLemMxMTE3Y0RWQm83ZCs2VVZOano4c0tGQ3hvd1lJQk9uRGloVzI2NVJhTkhqM1k1OXVhYmI5YXlaY3VVa0pBZ2k4VWloOE9odi8vOTc2VytkbHBhbWdZT0hGanEva21USnBXNGZjT0dEYVVHMis2U2twS2k0T0JnNTNYbTl6SXlNaVJKaXhZdDBuMzMzZWRjY0tOb1ByT2RPM2ZxeUpFajJyOS92eDU0NEFFbEpDUm96Wm8xK3Z2Zi82NXo1ODRwTXpPejJJVCtBQUFBQU15RnYvamhvbWlGdU45TzZQOWJQL3p3ZzQ0ZVBhcGF0V3JwblhmZTBZNGRPelI2OUdnZE9YTEUrU1owN05peHFsZXZuaElURTFXclZpMjFhOWRPczJiTjBxMjMzcW9qUjQ2b1hyMTZidnQrZ01wZ3c0WU5HajU4dUlLRGcvV2YvL3hITVRFeEdqaHdvQ0lpSWtvYzdwaVltS2ovL3ZlL09uVG9rS1RDSGszWFhudXR5ekY1ZVhtU0NvZE1SMFJFNkwvLy9XK3gxemw4K0xDZWVlWVpqUnc1VXExYnR5NjJQekF3c0R5K3ZTdVduNSt2Yjc3NXB0VHJrU1RuVVBSSEgzMVVnd1lOMHROUFA2MURodzQ1RjlwNC8vMzNGUjRlcm9ZTkc4cG1zNmxuejU1YXVuU3B2dmppQytlcWxseVRBQUFBQUhNai9KTDA0b3N2YXVUSWtaYzhycWdud1I5MTVzd1p6Wmt6cDhSOWh3OGZkazVHWFpxMHREUm5LUFZiRnk1Y2tDUnQzNzdkdWJMamIvWHMyYlBVMXp4OCtMRGVmZmRkVmExYVZUYWJUWDUrZmpwMzdweSsrT0lMMWFoUm84UTN3cExVckZrejNYenp6WHI2NmFkVnAwNGRuVGh4UXJWcTFWTG56cDBWSFIydDZPaG8xYWxUeDJXbzFOLy8vbmM5L1BERGV1eXh4N1J2M3o1bnp3d0EwdGF0V3pWczJEREZ4Y1hwOWRkZjE3UFBQcXVISDM1WTExOS92VnExYXFWVHAwN0oxOWRYUGo0K3NscXRzbHF0eXN2TGMvbnYwS0ZEK3VxcnI5U3BVeWVscEtUb3pKa3ordXFycnlSSm9hR2g4dlgxVllNR0RZcDk3YUtBckdiTm1pWHVMODNHalJ0MTVzeVpZdHNQSFRva3U5MWViUDVEU1dyYXRLbWFObTFhNm11Ky8vNzdPbmJzbUlLQ2dwelhzMisvL1ZZcEtTbnExNjlmcWMvcjI3ZXZZbUppbk1NZGE5U29vVHAxNmlnNk9sclhYbnV0R2paczZES2tzMjdkdXJyNTVwczFidHc0UlVkSHkyYXovYUh2SFFBQUFFRGxRL2lsd2pkUExWcTB1T1J4TzNmdTFQejU4MHZkNytQakl4OGZuMkxiejV3NVUrcWNOcG1abVdYMmFwQUtoLzJNSHorK3hIMDJtMDFyMXF6Um1qVnJpdTBySy95S2lJalErdlhybFpXVjVRejFmSHg4MUtSSkU0MFlNYUxVWVVBMm0wMFRKMDUwUG03WHJ0MGxKOGFQalkzVnYvNzFMNDBiTjA2UmtaSEZKdDBHdkZtdFdyVlVwMDRkdmZIR0d3b0pDZEgwNmRPMVpNa1NKU2NuNjhNUFAzUlpuZkZTZXZUb29SMDdkbWp1M0xueTgvTlQvLzc5VmFOR2pYS3ZlZTdjdWZyeHh4OUwzVi9TOVdyUW9FRmxobCs1dWJuNjdMUFBuSUdjSkZXdFdsWDMzWGVmK3ZidFcrcnp1bmJ0cXE1ZHV6b2ZqeG8xNmxMbGEvVG8wVXBLU3RLbVRadjB5Q09QTU93UkFBQUFNRG1MNDBxN00xV1E3ZHUzYTlpd1liTGI3Um8zYnR3ZlhvSHNqM0E0SE1ySnlaR2ZuMSs1VHVwYzJlVG41NnVnb01EWnM2UXkyN1p0bTE1NDRRWFo3WFpObWpSSjExMTNuZEVsb1JKejErOVRabWFtZ29LQ1N0eVhrNU9qdkx3OEZSUVVLRDgvWHc2SHc5a0R6R0t4eU1mSHgvbi9vaENuNkxKdXNWZ3FwTjZLNUhBNG5OL25wWHJGZWpxdVJ3QUFBSUJuOE9xUHV5MFdDMHZjcS9RZWF3RGNvN1RnUzVMOC9mMUxITlpjbHNvWWVoV3hXQ3oweEFJQUFBQlFyaXAzTng4QUFBQUFBQUNnRElSZkFBQUFBQUFBTUMzQ0x3QUFBQUFBQUpnVzRSY0FBQUFBQUFCTWkvQUxBQUFBQUFBQXBrWDRCUUFBQUFBQUFOTWkvQUlBQUFBQUFJQnBFWDRCQUFBQUFBREF0QWkvQUFBQUFBQUFZRnFFWHdBQUFBQUFBREF0d2k4QUFBQUFBQUNZRnVFWEFBQUFBQUFBVEl2d0N3QUFBQUFBQUtaRitBVUFBQUFBQUFEVEl2d0NBQUFBQUFDQWFSRitBUUFBQUFBQXdMUUl2d0FBQUFBQUFHQmFoRjhBQUFBQUFBQXdMY0l2QUFBQUFBQUFtQmJoRndBQUFBQUFBRXlMOEFzQUFBQUFBQUNtUmZnRkFBQUFBQUFBMHlMOEFnQUFBQUFBZ0drUmZnRUFBQUFBQU1DMENMOEFBQUFBQUFCZ1dvUmZBQUFBQUFBQU1DM0NMd0FBQUFBQUFKaVdyOUVGbENZL1AxLzc5dTJUdjcrLzBhV2dFdG03ZDY5eWMzT05MZ01tazUrZnI3MTc5eHBkQmlvWnJrY0FBQUNBWi9EWThDczdPMXV6WnMwaS9NSWZrcHVicS9Qbnp5c29LTWpvVW1BaTJkblptakZqaHZ6OC9Jd3VCWlVJMXlNQUFBREFNM2hjK0ZXOWVuV0ZoNGZMYnJmTDRYRElicmNiWFJJcW1hQ2dJTldvVVVQaDRlRkdsNEpLTGp3ODNIazlLaWdvNEhyME85bloyWklraDhNaEh4OGZQcXdvQWRjakFBQUF3SGdXaDhQaE1McUkzeW9vS0ZCS1Nvck9uajFyZENtb3hFSkRReFVkSFMycmxXbnRjT1c0SHBYdDdiZmYxZzgvL0NDTHhhTG82R2c5OTl4elJwZmtrYmdlQVFBQUFNYnl1SjVmVnF0VjBkSFJpbzZPTnJvVUFGNk82MUhaY25KeUpNblpTL2U2NjY0enVDSUFBQUFBS0k2UG9RRUFBQUFBQUdCYWhGOEFBQUFBQUFBd0xjSXZBQUFBQUFBQW1CYmhGd0FBQUFBQUFFeUw4QXNBQUFBQUFBQ21SZmdGQUFBQUFBQUEweUw4QWdBQUFBQUFnR2tSZmdFQUFBQUFBTUMwQ0w4QUFBQUFBQUJnV29SZkFBQUFBQUFBTUMzQ0x3QUFBQUFBQUpnVzRSY0FBQUFBQUFCTWkvQUxBQUFBQUFBQXBrWDRCUUFBQUFBQUFOTWkvQUlBQUFBQUFJQnBFWDRCQUFBQUFBREF0QWkvQUFBQUFBQUFZRnFFWHdBQUFBQUFBREF0d2k4QUFBQUFBQUNZRnVFWEFBQUFBQUFBVEl2d0N3QUFBQUFBQUtaRitBVUFBQUFBQUFEVEl2d0NBQUFBQUFDQWFSRitBUUFBQUFBQXdMUUl2d0FBQUFBQUFHQmFoRjhBQUFBQUFBQXdMY0l2QUFBQUFBQUFtQmJoRndBQUFBQUFBRXlMOEFzQUFBQUFBQUNtUmZnRkFBQUFBQUFBMDdJNEhBNkgwVVVBZjlURml4ZTFkT2xTL2ZqamowYVg0clh5OC9OMTdOZ3hwYWVuRzEyS1YzTTRITXJNekZSZVhwN2J2M1pPVG80S0NncWNqMjAybTl0cjhDUitmbjZxVXFXS0xCYUwwYVY0dGJDd01OV3VYVnMrUGo1R2wrSzFZbUppMUtkUEgxV3BVc1hvVWdBQUFDUVJmcUdTMnJGamgvN3hqMzhvTlRYVjZGSUFyK2R3T09Sd09HUzEwcGtZZ0JRU0VxSXBVNmFvUllzV1JwY0NBQUFnU2ZJMXVnRGdTdGp0ZHVYbjV5c3dNRkNKaVltS2lvb3l1aVN2Yy96NGNhMVpzMFk1T1RscTFLaVJxbGF0YW5SSlhpa2pJME1IRHg2VTFXcFZXRmlZL1B6ODNQYTFIUTZIMHRQVGxaK2ZyK3JWcTN0dFQ1dWNuQnlscDZmTFlyRndMaGpvL1Buek9uRGdnUHo5L2JrdkdLVG92cENmbnkrNzNXNTBPUUFBQUU2RVg2alVxbFNwb2p2dnZGUFhYWGVkMGFWNG5XM2J0bW5UcGszeThmSFJzODgrU3hzWVpOMjZkWHJoaFJjVUZSV2xWMTk5VlUyYk5qVzZKSyt6YmRzMnZmRENDN0xiN1p3TEJ0cTJiWnVlZmZaWkJRUUVjRjh3U05GOWdlQUxBQUI0R3Nhb0FBQUFBQUFBd0xRSXZ3QUFBQUFBQUdCYWhGOEFBQUFBQUFBd0xjSXZBQUFBQUFBQW1CYmhGd0FBQUFBQUFFeUw4QXNBQUFBQUFBQ21SZmdGQUFBQUFBQUEweUw4QWdBQUFBQUFnR2tSZmdFQUFBQUFBTUMwQ0w4QUFBQUFBQUJnV29SZkFBQUFBQUFBTUMyTHcrRndHRjBFVUpidDI3ZHI5dXpaTHRzeU1qSzBhOWN1U1ZKc2JLeENRME5kOWovMDBFT0tqNDkzVzQxbVYxWWI1T2ZucTBXTEZzWGE0TDc3N2xPYk5tM2NXYWJwZmZmZGQ1bzdkNjdMdHJTME5PM2F0VXMybTAyeHNiRUtEZzUyMmYvRUUwK29VYU5HN2l6VDFEZ1hQRU5KNTBKR1JvWjI3TmdoSHg4ZjdndHV3TGtBQUFBcUU4SXZlTHowOUhUMTZORkRkcnY5c282MzJXejYvUFBQRlJZV1ZzR1ZlWS8wOUhUZGNjY2R5czdPdnF6akF3SUM5TVVYWDlBRzVTdzlQVjNkdTNkWFRrN09aUjF2czltMGZQbHlWYTFhdFlJcjh4NmNDNTdoajk0WGFJZnl4N2tBQUFBcUU0WTl3dU9GaFlXcGZmdjJrcVN5c3RxaWZRa0pDZnh4WGM3Q3dzS1VrSkFnNmZMYW9IMzc5clJCQlFnTEMxUGJ0bTBsWFY0N2RPdldqZUNybkhFdWVJWS9lbCtnSGNvZjV3SUFBS2hNQ0w5UUtmenBUMytTMVZyNDYxclNIOWxGMjZ4V3EzcjI3T25XMnJ4Rno1NDlMN3NOL3ZTblA3bTFObS9TclZ1M3kyb0hIeDhmRFJnd3dLMjFlUXZPQmMvd1IrNEx0RVBGNEZ3QUFBQ1ZCZUVYS29XNHVEaEZSVVhKWXJHVWVvekZZbEZVVkpSaVltTGNXSm4zaUltSnVldzJpSXVMYzJObDNpVXVMazRSRVJHWGJJZHJyNzJXYzZHQ2NDNTRoc3M5RjJpSGlzTzVBQUFBS2d2Q0wxUUtvYUdoYXQ2OHVmUHhiejloL3UyL216ZHZycUNnSUxmVzVpMkNnb0l1dXcxK1A4a3h5azlFUklTYU5tM3FmRnhhTzNUcTFNbXRkWGtUemdYUEVCb2FlbG5uQXUxUWNUZ1hBQUJBWlVINGhVb2hPRGhZY1hGeDh2WDFMZlVZZjM5L3hjZkh5MmF6dWJFeTcyR3oyUzdaQnI2K3ZvcVBqeSsyNGlES1QwaElpSm8xYTFacVR3dUx4YUlxVmFvNDV3WkQrZU5jOEF6QndjRnExcXlaZkh4OFNqMm02TDVBTzFRTXpnVUFBRkJaRUg2aDBvaUppU256aytOcTFhcXBTWk1tYnF6SSsxeXFEUUlEQTJrRE40aVBqNWUvdjMrcCsydldyS25JeUVnM1Z1UjlPQmM4UTN4OHZLcFVxVkxxZnU0TEZZOXpBUUFBVkFhRVg2ZzA0dUxpRkI0ZTd1eng0bkE0bk1NcUxCYUx3c1BEbVZPa2dsMnFEVUpDUW1nRE4yamR1clVDQXdOTGJBZEpxbGV2bnFLaW9vd3F6eXR3TG5pRzFxMWJLeVFraFB1Q2dUZ1hBQUJBWlVENGhVckQzOTlmdDl4eVM2bjdiN25sbGpKN3crRHFYYW9OdW5mdlRodTRRVUJBZ082NjY2NVM5M2ZxMUtuTVlVaTRlcHdMbmlFZ0lFRGR1M2N2ZFQvM2hZckh1UUFBQUNvRHdpOVVLbVV0bGM0eTZ1NVIxcy81emp2dmRHTWwzcTEzNzk2bDdtT3llL2ZnWFBBTVpmMnN1Uys0QitjQ0FBRHdkSVJmcUZRaUl5UFZ2bjE3bDhtK0xSYUxFaElTbU9QSVRTSWpJNVdRa0ZDc0RkcTNiODlRT3plcVhidTIyclJwVTZ3ZEVoTVRGUjRlYm1CbDNvTnp3VE5FUlVWeFh6QVk1d0lBQVBCMGhGK29kTHAxNjFac1cxbkRYbEQrU3ZwNWw5UXVxRmczM1hSVHNXMTkrdlF4b0JMdnhibmdHYmd2R0k5ekFRQUFlRExDTDFRNnJWcTFVbzBhTldTeFdHU3hXQlFaR2FrMmJkb1lYWlpYb1EwOFE2dFdyVlN0V2pWbk85U3JWNDkyY0RQT0JjOUFPeGlQTmdBQUFKNk04QXVWVGxoWW1KbzFhK1o4M0toUkl3VUZCUmxZa2ZlcFdyVnFzVFlJQ1FreHNDTHZWTE5tVGRXdlg5LzV1SG56NWt4MDcyYWNDNTZCKzRMeE9CY0FBSUFuSS94Q3BWT3RXalUxYWRMRStlbHlreVpORkJnWWFIUlpYaVV3TUxCWUcxU3JWczNvc3J4T2FHaW82dFdySjBteVdxMXEyYktsd1JWNUg4NEZ6OEI5d1hpY0N3QUF3Sk1SZnFIUzhmSHhVWnMyYlJRYUdxclEwRkMxYWROR1ZpdS95dTVrdFZxZGJSQVVGS1EyYmRySXg4Zkg2TEs4anArZm54SVNFdVR2NzYrb3FDakZ4TVFZWFpMWDRWendERVgzaGFDZ0lPNExCdUZjQUFBQW5venhNYWlVV3JSb29SbzFhamovRGZjcmFvTUxGeTdRQmdhNjRZWWJGQkFRb0hyMTZpazZPdHJvY3J3UzU0Sm5hTkdpaFlLRGd4VWNIRXc3R0lSekFRQUFlQ3JDTDF5UjlQUjBwYWFtR2xwRGJHeXNKT240OGVPRzFoRWVIdTRNNHR6SlU5ckFicmQ3YlJ0SW50RU9iZHUyVmUzYXRYWDQ4R0ZENitCYzRGd3d1aDFhdG15cGdJQUFyMjBIVDJnRHpnVUFBT0NKTEE2SHcyRjBFYWhjVWxOVDljb3JyK2pnd1lPRzFwR1hseWRKaGsvd1hidDJiYjMwMGt1cVhidTIyNzdtaVJNbk5HN2NPTnJnLzlTdVhWdi8vT2MvVmF0V0xiZCtYVTlwaDl6Y1hGbXRWc09IR0JuUkRwN1NCcHdMdE1OdkdkRU8zSnRkR1hGdkJnQUFub3VlWC9qRFRwNDhxVDE3OXVqTW1UUHk5ZlgxMm5sVkNnb0tsSmVYcC9QbnordlFvVU51L1FQNzJMRmp0SUZjMitEWXNXTnVmOE5QT3hReXNoMW9nMEtjQzU3QnlIYmczbHpJeUhzekFBRHdYSVJmdUdJMm0wMzMzMysveTlMbTN1VFFvVU9hTld1V2pPdzhhYlBaOVBEREQ2dFJvMGFHMVdDa0F3Y082TU1QUHpTMERTVGF3UlBhZ1RZd3ZnMGsyc0VUMm9GN3MvSDNaZ0FBNEhrSXYzREZmSDE5MWJKbFMzWHMyTkhvVWd5eGZmdDJmZlRSUjdMYjdZYlY0T3ZycTFhdFd1bTY2NjR6ckFZalZhMWFWUjkvL0xHaGJTRFJEcDdRRHJTQjhXMGcwUTZlMEE3Y200Mi9Od01BQU0vam5YM2lBUUFBQUFBQTRCVUl2d0FBQUFBQUFHQmFoRjhBQUFBQUFBQXdMY0l2QUFBQUFBQUFtQmJoRndBQUFBQUFBRXlMOEFzQUFBQUFBQUNtUmZnRkFBQUFBQUFBMHlMOEFnQUFBQUFBZ0drUmZnRUFBQUFBQU1DMENMOEFBQUFBQUFCZ1dvUmZBQUFBQUFBQU1DM0NMd0FBQUFBQUFKZ1c0UmNBQUFBQUFBQk1pL0FMQUFBQUFBQUFwa1g0QlFBQUFBQUFBTk1pL0FJQUFBQUFBSUJwRVg0QkFBQUFBQURBdEFpL0FBQUFBQUFBWUZxRVh3QUFBQUFBQURBdHdpOEFBQUFBQUFDWUZ1RVhBQUFBQUFBQVRJdndDd0FBQUFBQUFLWkYrQVVBQUFBQUFBRFRJdndDQUFBQUFBQ0FhUkYrQVFBQUFBQUF3TFFJdndBQUFBQUFBR0JhaEY4QUFBQUFBQUF3TGNJdkFBQUFBQUFBbUJiaEZ3QUFBQUFBQUV5TDhBc0FBQUFBQUFDbVJmZ0ZBQUFBQUFBQTB5TDhBZ0FBQUFBQWdHa1JmZ0VBQUFBQUFNQzBDTDhBQUFBQUFBQmdXb1JmQUFBQUFBQUFNQzNDTHdBQUFBQUFBSmdXNFJjQUFBQUFBQUJNaS9BTEFBQUFBQUFBcGtYNEJRQUFBQUFBQU5NaS9BSUFBQUFBQUlCcEVYNEJBQUFBQUFEQXRBaS9BQUFBQUFBQVlGcUVYd0FBQUFBQUFEQXR3aThBQUFBQUFBQ1lGdUVYQUFBQUFBQUFUSXZ3Q3dBQUFBQUFBS1pGK0FVQUFBQUFBQURUSXZ3Q0FBQUFBQUNBYVJGK0FRQUFBQUFBd0xRSXZ3QUFBQUFBQUdCYWhGOEFBQUFBQUFBd0xjSXZBQUFBQUFBQW1CYmhGNERMTW1uU0pDMWV2TmhsVzM1K3ZwNS8vbmw5OTkxM0JsV0YzOHJMeTlQRml4ZmxjRGlNTGdXQWx6cHc0SUMrL3ZwcnJrTUFBTUNqRUg0QnVDeWJOMi9XN3QyN1hiWnQyN1pOSzFldVZFNU9qa0ZWZVkrSkV5ZnFnUWNlS1BPWWxTdFhxbE9uVGpweDRvU2JxdkplenovL3ZJWVBINjY4dkR6bnRpMWJ0bWpvMEtIYXYzKy9nWlZCa2w1NDRRV05Iei9lNkRKTTcrVEprenA5K3JUTHRybHo1MnJJa0NIS3o4ODNxQ29BQUlEaWZJMHVBQ2pMZ0FFRGRPREFnU3QrZm9zV0xUUno1c3h5ck1pN2JOcTBTWnMyYmRMUW9VTkwzTDk4K1hLRmhZV3BYYnQyYnE3TSs5anRkbVZuWnh0ZEJpU2RQWHRXYTlhc1VmdjI3ZVhyKy85dm84ZVBIOWVYWDM2cGUrKzkxOERxekNzakkwTkhqaHdwODVpUWtCQUZCZ1pxMWFwVkdqQmdnSnNxODE2dnZmYWF2djc2YTYxY3VWSlZxMVkxdWh3QUFJQlNFWDdCbytYbjV5czhQRnk5ZS9lK291ZEhSRVNVYzBYZTVhZWZmdEtxVmF0S0RMOHVYTGlnbFN0WEtqNCtYbHUyYkNuMU5hcFZxNmJtelp0WFpKbGU2NDAzM2xCMmRyYWVmLzU1bzB2eEtsOTg4WVh5OC9QVnQyL2Z5enJlNFhEb3M4OCswKzIzM3k0L1A3OEtyczY4dG16Wm9oZGVlS0hNWTdwMjdhcmF0V3ZMWXJIb25udnVjVk5sM2lrMU5WVWJObXpRYmJmZFJ2QUZBQUE4SHVFWFBGNUVSSVFHRHg1Y2JIdnYzcjNWcFVzWERSa3l4SUNxdk1QeDQ4ZFZ1M2J0RXZjbEp5Y3JPenRiMzN6empiNzU1cHRTWCtPR0cyN1FXMis5VlZFbGVyVURCdzdvNHNXTFpSNlRscGFtM2J0M3ExT25UbTZxeXR6eTh2STBiOTQ4MWE5Zlh6ZmVlT05sUFdmYXRHbDY3NzMzdEgvLy9sSjdVZUxTT25mdXJNOCsrOHo1T0RNelV3TUdETkNJRVNPVWtKQWdTYnA0OGFJR0RoeW9CZzBhYU51MmJTVytUcFVxVmRTdFd6ZTMxR3htNzcvL3Z2THo4eFVURTZQdnYvL2V1ZjNzMmJPU3BCOS8vRkZXYThtemF6UnExRWpWcWxWelM1MEFBQUFTNFJjcXNaU1VGUDM2NjY5R2wyRnFCdzhlMUs1ZHU1U1FrQ0M3M2E1RGh3NHBPVGxaZ3dZTjBxZWZmcXI0K0hnTkh6NWNvMGVQVnAwNmRUUm8wQ0JOblRwVm1abVpHakZpaEpLU2tsU2xTaFdqdncydnMzZnZYbjMrK2VmYXNHR0RkdTNhcGNhTkd4TitsWlBrNUdTZE9uVktMNzMwVXFsdjdIOXIyYkpsZXUrOTkxU3ZYajA5OXRoamJxalF2QUlEQXhVWUdPaDhmUDc4ZVVsU1dGaVlvcUtpSkVtalJvMVNWbGFXamgwNzVqTG5WMEZCZ1hKeWNtU3oyVlNyVmkzQ3I2dDA0c1FKNXdJb2t5Wk5LdkdZc243ZkowK2V6RFVKQUFDNEZlRVhLcVdpaVhSL085OE95cGZkYnRmZXZYdlZ2MzkvdFczYlZoTW5UbFREaGczVnUzZHY3ZG16UjBlUEh0V0lFU01VR3h1cjlQUjA5ZWpSUTdHeHNjck56VldqUm8wVUd4c3JpOFdpb0tBZ283K1ZTaXNuSjBmLyt0ZS9KQlgyb2poejVveGVmdmxsU1hJWi9wV2RuYTJ0VzdkcStmTGxrcVJodzRhcGV2WHF1dkhHRzJXMzIyV3oyZHhmdkFsbFoyZnJQLy81anlRcExpN3Vrc2R2M0xoUm8wZVBWbGhZbUNaUG5xemc0T0NLTHRHcnJWdTNUc25KeVpLa1diTm1xWEhqeHM1OVM1WXMwU3V2dktKVnExWVJ5SmVEY2VQR3FhQ2dRT1BHamRNMTExempzbS8yN05uYXNHR0RwaytmWG1iUEx3QUFBSGNpT1VDbDhPdXZ2MnJObWpYT3gwWGgxeSsvL0tJbFM1YVUrSnhXclZxcFljT0dicW5Qakw3Ly9udmw1dWFxVjY5ZWlvNk8xdHR2djYxYXRXb3BJU0ZCRXlkT1ZIeDh2RHAwNktDMHREU2RPWE5HelpvMWsxVFlJNkJEaHc2U0NvY2c4VWJ6eWprY0RxV21wa3FTc3JLeWxKZVg1M3g4K3ZScFpXUms2SmRmZmxIWHJsMWx0OXNWRWhJaXFiQlh4WTAzM2lpTHhhSy8vZTF2ck1aWlR1Yk1tYU9USjA5ZTFySExseTlYVWxLU0FnTUROVzNhTk5Xdlg3K0NxL01PeWNuSm1qbHpwaFl0V2xSczMrelpzOVdnUVFPbHBLUm8zNzU5THVIWDRjT0hWYjE2ZGE1SDVlQ3p6ejdUeG8wYmRjODk5K2pXVzI4dGNiOGt0V3paa2crb0FBQ0F4K0N2RW5nOGk4V2kxTlJVdmZMS0s4WDJiZDI2VlZ1M2JpM3hlVWxKU1lSZlYrSExMNzlVZUhoNHNaOWhUazZPMnJadDYxeEo3ZHR2djVXUGo0L2k0dUtVbVptcGt5ZFBPai9WejhyS291ZlhWUWdJQ05DYmI3NHBTUm83ZHF4KytPRUh2Zm5tbTlxNGNhUHV1T01PU1ZKb2FLZ2VmdmhoZGVuU1JkdTNiOWVvVWFQVXFGRWpXU3dXU1ZKdWJxNENBZ0lNK3g3TTR0Q2hRNW85ZTdhc1Zxc0tDZ3JLUEhieDRzVmFzV0tGd3NQRDllYWJiN3FFTUxnNkZ5OWUxSWtUSjF5MkhUeDRVTnUyYlZPL2Z2M1V1SEZqalJneFFqLysrS042OU9qaFBHYmZ2bjFxMEtDQnU4czFuVDE3OW1qY3VIR3FVNmVPbm5qaUNhUExBUUFBdUd5RVgvQm9CUVVGOHZYMVZYUjB0TmF2WCsvY25wcWFxbjc5K21udzRNRzYvLzc3WFo2emMrZE9QZm5razN6Q2Y1VWVlK3d4eGNmSE8wT1VJamFiVFU4ODhZUWlJeU1sU1d2WHJsV3JWcTBVRkJUa25HQzZhZE9ta2dvbnBLWWR5bC9qeG8zMTBrc3Y2Wk5QUHBIRlluR2VBOXUzYnk5MjdNV0xGNTA5d25CbDh2THlOR3JVS0ZtdFZ2WHQyMWNMRml3bzgvZ1ZLMWJvMm11djFSdHZ2T0djaXdvVnAyZ29xaVM5L2ZiYmlvK1AxOWRmZiszY2xwZVhweDkvL0ZIMzNudXZFZVdaU2xaV2x2ejgvUFQ2NjY5emJRY0FBSlVLNFJjOFduNSt2bng5ZldXMVdsMldVajkyN0ppa3dwVWdmNy9FdW8rUGp5VHhoL2xWQ2dzTDArMjMzKzU4WEZCUW9DMWJ0dWkyMjI1VDU4NmRsWlNVcE5UVVZLMWZ2MTdQUGZlY3BNS2VlRFZyMWxTdFdyV1VsNWVuM054Y2VuNVZnSWlJQ04xMTExMWF0V3JWSlZkNy9QWFhYM1h0dGRlNnFUSnoycnAxcTNidTNLbWtwQ1JkdUhDaDFHTm16NTR0U2JybGxsdjB6My8razduVzNHVGt5SkhPeWRORFFrSjA0Y0lGTFYyNlZEdDI3RkNMRmkyMGVmTm1aV1ZscVYyN2RnWlhXdm0xYnQxYS8vM3ZmNVdkbmEybFM1ZVdlTXpodzRjbFNWOTg4VVd4RDA4a3FVYU5HczdWT1FFQUFOeUY4QXNlcmJSaGMwVi9YTmVxVmF2RTUwaUVYK1hoMEtGRFdyRmloVmFzV0tHVWxCVFpiRFoxN2RwVnZYcjFraVJOblRwVjRlSGg2dDY5dXlScDllclZ1dUdHR3lUSkdSSVFmcm5md1lNSGRlalFJWjA4ZVZKSGp4N1YzWGZmYlhSSmxWcTdkdTNVcjE4LzllelpVeDk5OUpITHZsT25UbW5hdEduT2VZNGtxVStmUGdSZmJsUzFhbFdGaDRjN0gzZnMyRkdCZ1lGYXRHaVJXclJvb1U4Ly9WUVJFUkZxMjdhdGdWV2FSM2g0dUpLVGt6VjY5T2d5anl0YW5PUDNXclpzU2ZnRkFBRGNqdkFMSHUzOCtmT3FWcTFhc2UwN2R1eVFKRVZIUnhmYlZ4UitFYnBjbmVUa1pJMGFOVXFTRkJNVG81Q1FFQ1VtSnVyRkYxK1VKSzFjdVZMSnljbWFOR21TYkRhYnRtN2RxcFNVRkEwYk5reFNZWThqaVhZd3dwNDllelJ0MmpSSlVtUmtwTzY4ODA2REs2cmNmSDE5bmIwYmYrdU5OOTdRZ2dVTFZGQlFvSDc5K3FsbXpacWFPbldxQVJYaXR3SURBM1hublhkcTBhSkZ1dUdHRzdSdTNUbzkrdWlqcGE0OGlEOHVNVEZSMTE5L2ZZbjczbmpqRFMxZnZsekxsaTByOFdmdTUrZFgwZVVCQUFBVVEvZ0ZqNVdSa1NHNzNhNmFOV3U2Yk0vUHo5ZmF0V3RWcDA0ZDU3eFR2MVhVNDRpZVgxZW5RWU1HNnRldm4zcjE2cVhHalJ1cmI5Kyt6bjNmWHpoQ25RQUFJQUJKUkVGVWYvKzlrcEtTbEppWXFDNWR1cWlnb0VCVHAwNVZreVpObkQyL3pwOC9MNG53eXdnMzNYU1RPbmJzS0Q4L1A5V3ZYMStyVjYrV0pOMSsrKzBsRGtQQ2xRa0lDRkRIamgzMTFGTlBxWDc5K3FXdVBDdEphV2xwK3Zqamo5V3paMC9WcVZQSGpWVjZwNGNlZWtoTGx5N1Z5SkVqRlJvYXF2dnV1OC9va2t3bElDQ2cxSVUwaXJaWHIxNmQxUjRCQUlESDRLOFNlS3g5Ky9aSlVySFZCaGN2WHF5VEowL3FMMy81UzRuUEt3cGRnb09ESzdaQWs0dU5qVlZzYkd5eDdXbHBhUm95WklpYU5Xdm1ITll5WThZTTdkeTVVMU9uVG5XR0srZk9uWk5FTzVTbm5Kd2NmZkxKSjFxelpvMWF0bXhaNm5GQlFVRXVFNjJ2WDc5ZVc3WnNjUTVQUmZuNEk2dmRwYWFtNnIzMzNwTy92NzhHRHg1Y2dWVjVwd3NYTG1qZnZuM0t5c3BTUWtLQ0lpTWoxYUZEQjYxYnQwNnRXclhpT2dRQUFPRGxDTC9nc2RhdFd5ZXBjSUxkSXJ0MjdkS1VLVk1VSGg1ZTZzcGRHUmtaa3VoeFZGSEN3OFAxOU5OUDY5WmJiNVhOWnRPcVZhdjA3cnZ2cWsrZlB1cllzYVB6dUtKMitQMkNCUGhqMHRQVHRXN2RPbTNkdWxWSGp4N1ZtREZqMUxKbFN6VnYzbHcvL1BDRHk3RU5HemJVUGZmY1UreDMvOGlSSThWQ1pMaFgwU0lkclA1NDlSd09oOWF0VzZlZE8zZEtrc2FNR2VQczhadVFrS0NFaEFUTm5EbFQ2OWF0VS9YcTFiVisvWHBObkRoUlE0Y09aZWdqQUFDQWx5TDhna2ZLenM3V3FsV3IxTHAxYTBWRVJFZ3FIR28zZE9oUTVlYm1hc3lZTVNWK2t1OXdPTFIxNjFaRlJrWXkzS0lDOWVuVFI1SzBiTmt5SlNVbHFYWHIxaG82ZEtqTE1ULzk5SlA4L1B4S0hKcUt5M1B3NEVIMTc5OWZCUVVGcWx1M3J2N3lsNytvZS9mdXptRnpDeGN1MU5HalI1M0h4OFRFS0NZbXh1VTF6cDA3cDE5KytVVjMzWFdYVzJ2M1J2NysvcEtrek16TVl2dDI3ZG9scWVSNUNuRjVYbnp4UmExZnYxNTJ1MTNEaGcyVHpXWlRYRnljbWpScG9pWk5tcWh4NDhhcVg3Kyt4b3dabzA4KytVUmR1blRSMkxGak5XYk1HTTJiTjArLy9QS0wvdm5QZitxYWE2NHgrbHVwdEhKeWNtUzMyOHM4SmpjM1YxSmhiN3lpMVpkTEVoZ1l5SDBhQUFDNERYOTF3Q1BObVROSDZlbnBldnJwcDFWUVVLQzVjK2ZxelRmZmxNVmkwZGl4WTUwVDdTNWV2RmliTjI5V3RXclY1T2ZucHoxNzltalBuajJsOWdwRCtaa3laWXJtekptajFxMWJhL0xreVZxK2ZMa09IejZzNE9CZ3BhYW1hdkhpeGVyY3VUTnZicTVDZEhTMEJnNGNxTTZkTzZ0Rml4YkY5c2ZHeG1yOSt2VWFObXlZV3JSb1VXdytyNklRT1RjM1Y5MjZkWE5YMlY2cmNlUEdrcVRYWDM5ZHUzYnRjazdzZmViTUdTMVpza1RYWEhPTm1qUnBZbVNKbFZwMGRMUWlJaUxVckZrek5XblNSUFhyMTNmcHliVjc5MjQ5L3ZqajJyOS92L3IxNjZkaHc0Ykp4OGRIWThhTVVWaFltT2JObTZjK2Zmcm9zY2NlMDczMzNzdjhkMWRnL3Z6NW1qSmx5bVVkbTVpWVdPYis4ZVBIYzEwQ0FBQnV3N3RTZUtULy9lOS9hdHEwcWJwMzc2NzMzbnRQNzd6emptcldyS2wvL2V0ZmlvK1BkeDVudFZxMWJ0MDZGUlFVU0pKc05wdTZkKyt1eHg5LzNLalN2VWJObWpYVnUzZHYvZU1mLzVDdnI2OU9uVHFsV2JObVNTcHNoNFNFQkkwWU1jTGdLaXUvSjU5OHN0Ujk5OTEzbnc0ZE9xUU5Helk0aHduL2x0VnFWYTFhdGZUODg4K3JYYnQyRlZrbUpEVnAwa1REaHcvWHZIbnpOSGZ1WERrY0RrbUZxOXZGeGNVeDdPNHFEUm8wcU5SOU8zZnUxRU1QUGFTZ29DQzk4c29ydXYzMjI1MzdyRmFyaGcwYnB2YnQyK3ZsbDEvV2dRTUhDTDZ1VUtkT25SUWVIbDR1cjlXOGVmTnllUjBBQUlETFFmZ0ZqelJod2dTbHBhWEphclhxd1FjZmxOVnFWZi8rL1lzTmRiejc3cnQxOTkxM0t5OHZUM2w1ZVFvSUNPQk5UUVZadUhDaHkrTUJBd2E0UEg3c3NjYzBlUEJnNWVYbHljL1BqM1p3QTV2TjVseDBBTzV4NzczM2x0bXpkTUNBQWNYT0RWUzh1TGc0RFJzMlRJbUppYVVPYSt6VXFaTVdMbHpJU3NCWG9XSERoc3dmQ0FBQUtpWENMM2lreU1oSTUxeFJBUUVCWlg3aUwwbSt2cjRNci9NQVZxdlZPZThSQUxqVDVZU09vYUdoYnFnRUFBQUFub2J4RndBQUFBQUFBREF0d2k4QUFBQUFBQUNZRnVFWEFBQUFBQUFBVEl2d0N3Q0FxNUNWbGFYVTFGU2p5L0FLUlN0b2xtWDc5dTI2Y09HQ0c2ckJwRW1UdEhqeFlwZHQrZm41ZXY3NTUvWGRkOThaVkJVQUFFQnhoRitvbEw3NjZpdDE3ZHBWKy9mdk43b1VyK1J3T0hUKy9QbkwraTh2TDgvb2NrMHJPenY3c3RyZzRzV0xScGRxQ25sNWVabzhlYkkyYmRya3N2M0pKNS9VMEtGRFMveGRmL25sbHpWOStuUVZGQlM0cTB6VHlzL1AxelBQUEtNcFU2WW9OemUzeEdQT25UdW52LzN0YnhvNmRLaWJxL05PbXpkdjF1N2R1MTIyYmR1MlRTdFhybFJPVG81QlZRRUFBQlRIOG5pb2xISnljblR1M0RubDUrY2JYWXBwSFR0MlROOSsrMjJKKzlxMGFhTzc3cnJyc2w3bjdiZmZWdnYyN2N1ek5LK3lidDA2blQ5L3Z0ajJ5TWhJZmZYVlY1bzNiOTRsWDZObHk1YWFPWE5tUlpUblZheFdxL2J2MzY4bFM1Wm85dXpaYXRDZ2dTVHA4Y2NmMTEvLytsZk5tREZEZi8zclg1M0hmL1RSUi9yMDAwOTE0NDAzcXFDZ1FGWXJuemRkRFlmRG9mcjE2MnZPbkRuYXZIbXpYbnZ0TmRXcFU4ZmxtSmt6Wnlvcks0dndxd0p0MnJSSm16WnRLdlZudkh6NWNvV0ZoYWxkdTNadXJnd0FBS0IwaEYvd1dPZk9uZFB5NWN0TDNMZDM3MTVKMHNxVksvWEREeitVZUV6Ly92MHJyRFp2c0dmUEhvMGZQMTZTWkxmYlpiVmE1ZWZuSjBtYVBIbXlwTUkzL1czYnRwVWtUWnMyVFJjdlh0U3p6ejRyU1RwOStyU2VmLzU1QXlvM2x4a3paaWdsSlVVRkJRWEt5Y21SeldhVEpDVWtKQ2dpSWtKUlVWRjYrZVdYSlVuSGp4L1hTeSs5cEJFalJ1amFhNjkxUGo4cks4dXcrczNFYXJWcTdOaXhHakJnZ0o1NjZpbk5uVHRYd2NIQmF0ZXVuZTY0NHc3Tm5EbFRQWHIwVU4yNmRmWE5OOS9valRmZVVQUG16VFYrL0hqNStuSzd2VnErdnI1NjVwbG5GQjhmcjVkZWVrbjMzMysvbGl4Wm9yQ3dNRWxTU2txSzVzK2ZyM3Z1dVVmTm1qV1RWTmhiYi9yMDZXclpzcVVTRWhLTUxOODBmdnJwSjYxYXRhckU4T3ZDaFF0YXVYS2w0dVBqdFdYTGxsSmZvMXExYW1yZXZIbEZsZ2tBQU9DQ3Y4YmhzVTZmUHEwSkV5YkkzOSsvV0krSm9pRkU4K2JOazhWaWNkbVhsNWVudkx3OHdxK3JsSmlZcU1URVJFblNRdzg5cEFZTkdtajA2TkdTNU95SjFLQkJBN1Z1M1ZxU0ZCSVNJcXZWNm54ODVNZ1JBNm8ybjdsejUwcVN2djc2YXcwWk1rUUxGeTVVVkZTVUpHbml4SW15Mld6T24zblZxbFVsU2RkZWU2MXpXMWhZR09GWE9Rb0pDZEhMTDcrc2xKUVVCUWNITzdjLzlkUlQ2dG16cCtyV3JTdEpxbDI3dGpwMjdLalJvMGM3QTB1VWo4VEVSRVZGUlduWHJsM080S3Vnb0VCanhveFJ6Wm8xOWZqamp6dVA5Zkh4MGZidDIvWEpKNS9vNDQ4L1ZtaG9xRkZsbThieDQ4ZFZ1M2J0RXZjbEp5Y3JPenRiMzN6empiNzU1cHRTWCtPR0cyN1FXMis5VlZFbEFnQUFGRVA0QlkvMzZxdXY2dWFiYjNiWnRucjFhajMzM0hONi8vMzMxYlJwVTVkOU0yYk0wTFJwMDl4Wm90ZmF1M2V2cWxTcElrazZlL2FzTGw2OHFLKy8vbHFTbEphV1ptUnBYdU8zUC9NVEowNUlLdXlaVVJSNDBRN2xZOVNvVVZxN2RxM0x0cUlla0dYcDBhT0g4OThKQ1FtYU1HRkN1ZGZtTGJLenM1V1hsNmZnNEdERnhNUW9KaWJHdVcvMjdObmF2bjI3M252dlBRVUdCanEzV3l3V3ZmVFNTK3JYcjUvR2pCbWpTWk1tR1ZHNnFSdzhlRkM3ZHUxU1FrS0M3SGE3RGgwNnBPVGtaQTBhTkVpZmZ2cXA0dVBqTlh6NGNJMGVQVnAxNnRUUm9FR0ROSFhxVkdWbVptckVpQkZLU2tweTNqY0FBQURjaGZBTHdCV2JNMmVPUHZqZ0EwbHlUdlpkTkJUbWNsWmx3OVU3ZWZKa3NaLzVtMisrNmV3Um1aZVhwL2o0ZU1QcU00dnM3R3dGQmdicWtVY2V1YUxuZi9qaGg3TGI3ZVZjbFhjWk0yYU10bS9mcnJGang3cjhUdi92Zi8vVDIyKy9yVWNlZWFUWTczcGVYcDZxVnEycUJ4NTRRTk9uVDFkeWNySzZkKy91N3RKTncyNjNhKy9ldmVyZnY3L2F0bTJyaVJNbnFtSERodXJkdTdmMjdObWpvMGVQYXNTSUVZcU5qVlY2ZXJwNjlPaWgyTmhZNWVibXFsR2pSb3FOalpYRllsRlFVSkRSM3dvQUFQQXloRjhBcnRqWXNXUFZyVnMzU2RMdzRjTjEvdng1dmZQT081SUtoejNlZmZmZFJwYm5GYUtqbzdWdzRVSkowdjc5KzlXL2YzKzk4ODQ3em1HUEkwZU8xUEhqeDQwczBUU3FWYXVtZSsrOTk0cWVtNXljWE03VmVKOUhIbmxFdzRZTjA2QkJnL1RvbzQ5cTBLQkJTazVPMWl1dnZLS0NnZ0t0WGJ0V0sxZXVWSFoydHV4MnV5NWV2RmhzVmNoSmt5WXBJU0ZCSVNFaEJuMFhsZHYzMzMrdjNOeGM5ZXJWUzlIUjBYcjc3YmRWcTFZdEpTUWthT0xFaVlxUGoxZUhEaDJVbHBhbU0yZk9PT2RlTzNIaWhEcDA2Q0Nwc0xjcVBiOEFBSUM3RVg0QktOSDU4K2UxWXNVS1NZVkRHaTBXaXhZdFdpUkp6c0FMRlcvTGxpMDZjdVNJRGg0OEtFbGF0bXlaUWtKQ2lnMzNSY1VLRFExVmpSbzFKQld1d0ZrMHhQUlNXclZxcGRqWVdGV3ZYcDM1cHE1U28wYU45TUVISDJqRWlCSDY4TU1QMWIxN2R6VnAwa1EybTAzTm1qVlRSRVNFUWtORFZiVnFWVldyVmsxVnFsUlIxYXBWRlJnWXFDcFZxaWc5UFYxRGh3N1Y1TW1UbFpTVVpQUzNVeWw5K2VXWENnOFBWOE9HRFYyMjUrVGtxRzNidGhvd1lJQWs2ZHR2djVXUGo0L2k0dUtVbVptcGt5ZFBxbEdqUnBLa3JLd3NlbjRCQUFDM0kveUN4OXU0Y2FOU1UxTmR0cFcxMnVOUFAvM2t0dHJNTEQwOVhWT25UcFZVK0VsOWFtcXFmdm5sRjBsUzU4NmRKVWsvL3Zpajh2UHpKVW1wcWFuS3lzcHlCbVpuenB3eG9HcnpXYjU4dWRhdVhlc2NWanByMWl4WnJWYm5nZzRYTGx4dy9zeFBuVG9sU2RxNmRhdnpuTG5ja0FabGUvSEZGNTMvL3Z6eno3VjU4K1l5ajdmYjdYSTRIUHJiMy82bTJOaFkvZnZmLzY3b0VyMUNjSEN3cGt5Wm92Mzc5NnRPblRxU0NnT1p5L1huUC8rNTFNbmFjV21QUGZhWTR1UGppeTAwWTdQWjlNUVRUeWd5TWxLU3RIYnRXclZxMVVwQlFVSGF0bTJiSkRrRCs4ek1USHArQVFBQXR5UDhnc2Z5OGZHUnpXYlRzbVhMdEd6Wk1wZDlSWUhML1Bueml6MnZLQ1RBMWFsWHI1N3pUV1ZwcXowdVdyUklpeGN2bGxUNHliOGt2Znp5eXdaVWExNUpTVWxLU2tweXJ2YTRZTUVDbDlVZVQ1OCs3ZnlaRjgzNU5XdldMT2ViMDl6Y1hEVnYzdHlZNGsycXJFblRVMUpTOU00NzcyajE2dFhxMXEyYmJydnROamRXNWgxOGZIeXV1T2ZqeUpFank3a2E3eElXRnFiYmI3L2QrYmlnb0VCYnRtelJiYmZkcHM2ZE95c3BLVW1wcWFsYXYzNjlubnZ1T1VtRllYek5talZWcTFZdDVlWGxLVGMzbDU1ZkFBREE3UWkvNExFYU5teW9aY3VXYWRhc1dSbzhlTERMSjhYdnZ2dXUzbm5uSFgzKytlZk9wZTZMeko0OVc5T25UM2QzdVY3Rno4OVBkOXh4aC9yMzc2L1kyRmhKeGVmOE9udjJyS1pNbWFKcnJybkd5RkpOTFM0dVRnOC8vTENlZlBKSlNmOS96cSszM25yTE9lZlg0c1dMbFpHUllXU1pYaUV0TFUxdnZmV1dQdi84YzdWdDIxWno1c3h4bmhzb1g5OSsrNjNXcmwycmh4OStXT0hoNFpvM2I1N2VmUFBOeTNydWh4OStXR3pJSHY2WVE0Y09hY1dLRlZxeFlvVlNVbEprczluVXRXdFg5ZXJWUzVJMGRlcFVoWWVIT3hjV1dMMTZ0VzY0NFFaSmhUMVZKUkYrQVFBQXR5UDhna2M3ZGVxVTVzMmJweU5IanVpMTExNXpidCsxYTVkQ1FrS0tCVjlTWVMrbGh4NTZ5SjFsZWgyYnplYnNCVmFhNnRXclgvSVlYSjNmOXNBb1RkRWJVbHk1ckt3c3BhV2xsWG5NOHVYTHRYVHBVZzBaTWtTSmlZbVNDaGQ5K0wzdzhIQUZCZ1pXU0ozZVl0MjZkWm8vZjc3Njl1MnI4UEJ3NWVibUtqczd1OHg1dkg3NTVSZk5tVFBIMldzWVZ5WTVPVm1qUm8yU0pNWEV4Q2drSkVTSmlZbk9ZY0VyVjY1VWNuS3lKazJhSkp2TnBxMWJ0eW9sSlVYRGhnMlRKUDM2NjYrU0NMOEFBSUQ3RVg3Qm96VnUzRmpEaHcvWDJMRmpOWEhpUkEwZE9sU1ptWm42N3J2djFMNTllNlBMODFvLy8veHpzYm5WVHB3NG9heXNMQzFac3NSbGUrM2F0WFg5OWRlN3N6eXY4ZGxubjdrTTh6MTkrclFrYWNPR0RVcEpTWEU1TmpFeFVkV3FWWE5yZldheGVmTm01NXYzUzVrNmRhcHpycnlTakI4L25nVWpydEwvL3ZjL05XN2NXQTBhTkhEWjNyTm56MUtmczJYTEZzMlpNNmVpU3pPOUJnMGFxRisvZnVyVnE1Y2FOMjZzdm4zN092ZDkvLzMzU2twS1VtSmlvcnAwNmFLQ2dnSk5uVHBWVFpvMGNmYjhLaG95VC9nRkFBRGNqZkFMSHE5WHIxNDZjdVNJNXN5Wm81U1VGRVZIUit2Q2hRdTY4ODQ3alM3Tks1MDdkMDVidG16UnRHblRYTFlYemZrMWNlSkVsKzFkdTNZbC9DcG5Eb2RENTg2ZDA3Ly8vVzlkdkhqUlpidFVPQmZlN3lla2J0V3FGZUhYRldyZHVyWCs4NS8vbEhuTWwxOStxWTgrK2toanhveFJSRVJFcWNjVnJYaUhLM1AwNkZFZE9YSkVUenp4aE5HbGVLWFkyTmdTaC9PbXBhVnB5SkFoYXRhc21YTU93aGt6Wm1qbnpwMmFPbldxODNwMDd0dzVTWVVMRndBQUFMZ1Q0UmNxaGFlZWVrcFJVVkdhTUdHQ05tM2FwTWpJU0xWcjE4N29zcnhDWGw2ZWNuSnl0R1BIRGcwY09GQS8vZlNURml4WW9QdnZ2OS9sdU4vUCtZWHlWUlJ5VFpnd1FULzk5SlBhdEdtalZhdFd1UnhUMHB4ZnVIcWhvYUc2N3JycnlqeW1xS2RkaXhZdFZMZHVYWGVVNVpYV3JsMHJTYzZocGZBTTRlSGhldnJwcDNYcnJiZktack5wMWFwVmV2ZmRkOVduVHg5MTdOalJlVnpSL0lOVnExWTFxbFFBQU9DbENMOVFLVGdjRHZuNStjbmYzMTkydTEwblQ1N1VuLzcwSjkxeHh4MjY2YWFiMUxKbFMvbjcreHRkcHFsczNMaFJIM3p3Z1hiczJLSHM3R3o1K2ZrcE1qSlN6enp6REpQWXUwbCtmcjVlZmZWVmJkdTJUVWVQSHBVa0hUaHdRTjI2ZGVQTnY0Y3A2dm40K3g1M0tGL0p5Y21Lam80dU51UlJLcHdqc2pRcytsRHgrdlRwSTBsYXRteVprcEtTMUxwMWF3MGRPdFRsbUo5KytzbDVMd0VBQUhBbndpOTR0RE5uenVqTEw3L1UvUG56ZGVEQUFjWEV4R2pDaEFrNmVQQ2c1cytmcndVTEZtamV2SGtLQ0FoUWJHeXNHalZxcE9qb2FOV3NXVlBWcTFkWFJFUUVmMlJmSWF2VnF1UEhqNnRuejU3cTJMR2oyclZySjV2TnBoMDdkbWpObWpYRmppOXR6aTlKYXRhc21XSmlZdHhSdHFuNCtQam8yTEZqcWxPbmp2cjM3NitPSFR1cVFZTUd5czNOMWVlZmYrNE14SXFVTmVlWEpQMzV6MzkyUzkzZUlDVWxSUXNXTEZDVktsWGs3Kyt2NU9Sa1dTeVdFaGZoUVBuNCtlZWY5ZlBQUDJ2dzRNRWw3aTlhWFJER21USmxpdWJNbWFQV3JWdHI4dVRKV3I1OHVRNGZQcXpnNEdDbHBxWnE4ZUxGNnR5NXMzeDkrZk1UQUFDNEYzOTl3Q085OXRwcjJycDFxdzRlUENpSHc2RTZkZXBvNU1pUjZ0bXpwM3g4ZkJRVkZhVWJiN3hSR1JrWit2cnJyN1ZseXhidDJiTkhTNVlzY1ZuTjY1NTc3cm5zaWFyaHFrT0hEbHE2ZEdteDdXdlhydFhISDM5YzZ2TitQK2VYSkEwYU5Janc2d3FWTkl6VWJyZVgrSE9XQ2xmaVhMQmdRWW43Q0wvS2o1K2ZueFl0V3FTQ2dnSkpoY080bm5ycUtTYnlya0JwYVdscTFhcVZ1bmJ0V3VMK0dUTm1sUHJjM2J0M2E5S2tTUlZWR3Y1UHpabzExYnQzYi8zakgvK1FyNit2VHAwNnBWbXpaa2txdkRZbEpDUm94SWdSQmxjSkFBQzhFZUVYUEZMOSt2VjE5T2hSM1hMTExlcllzYVBpNHVKS1BDNDBORlRkdTNkM2Z1S2ZrNU9qbzBlUDZ0U3BVMHBOVFhXdU1JWHk4OVJUVCttcHA1NHl1Z3l2Rmh3Y3JJMGJOeHBkaGxlclhidTJ0bTdkS29mRG9ZS0NBdm40K0JoZGt1bDE2TkJCSFRwMEtMYjl3UWNmMUlNUFBsam1jMXUzYnExNzc3MjNva3J6V2dzWExuUjVQR0RBQUpmSGp6MzJtQVlQSHF5OHZEejUrZmt4TEJnQUFCaUc4QXNlcVYrL2Z1clhyOThmZnA2L3Y3K2lvNk1WSFIxZEFWVUJnQ3VMeFVMd0JaVEJhclV5SnljQUFEQ2MxZWdDQUFBQUFBQUFnSXBDK0FVQUFBQUFBQURUSXZ3Q0FBQUFBQUNBYVJGK0FRQUFBQUFBd0xRSXZ3QUFBQUFBQUdCYWhGOEFBQUFBQUFBd0xjSXZBQUFBQUFBQW1CYmhGd0FBQUFBQUFFeUw4QXNBQUFBQUFBQ21SZmdGQUFBQUFBQUEweUw4QWdBQUFBQUFnR2tSZmdFQUFBQUFBTUMwQ0w4QUFBQUFBQUJnV29SZkFBQUFBQUFBTUMzQ0x3QUFBQUFBQUpnVzRSY0FBQUFBQUFCTWkvQUxBQUFBQUFBQXBrWDRCUUFBQUFBQUFOTWkvQUlBQUFBQUFJQnBFWDRCQUFBQUFBREF0QWkvQUFBQUFBQUFZRnFFWHdBQUFBQUFBREF0d2k4QUFBQUFBQUNZRnVFWEFBQUFBQUFBVEl2d0N3QUFBQUFBQUtaRitBVUFBQUFBQUFEVEl2d0NBQUFBQUFDQWFSRitBUUFBQUFBQXdMUUl2d0FBQUFBQUFHQmFoRjhBQUFBQUFBQXdMY0l2QUFBQUFBQUFtQmJoRndBQUFBQUFBRXlMOEFzQUFBQUFBQUNtUmZnRkFBQUFBQUFBMHlMOEFnQUFBQUFBZ0drUmZnRUFBQUFBQU1DMENMOEFBQUFBQUFCZ1dvUmZBQUFBQUFBQU1DM0NMd0FBQUFBQUFKZ1c0UmNBQUFBQUFBQk1pL0FMQUFBQUFBQUFwa1g0QlFBQUFBQUFBTk1pL0FJQUFBQUFBSUJwRVg0QkFBQUFBQURBdEFpL0FBQUFBQUFBWUZxRVh3QUFBQUFBQURBdHdpOEFBQUFBQUFDWUZ1RVhBQUFBQUFBQVRJdndDd0FBQUFBQUFLWkYrQVVBQUFBQUFBRFRJdndDQUFBQUFBQ0FhUkYrQVFBQUFBQUF3TFI4alM0QWxWZG1acWFTa3BJVUVCQmdkQ21HeU1uSlVYcDZ1cXBVcVdKWURabVptWHJoaFJmazcrOXZXQTFHOG9RMmtHZ0hUMmdIMnNENE5wQm9CMDlvQis3TnhyY0JBQUR3UElSZitNTUNBd01WRUJBZ2g4T2hzMmZQR2wyTzRRSUNBaFFVRk9UV3IxbWxTaFZuRzV3NWM4YXRYOXNUQlFRRUdQSkdoM1p3WlVRNzBBYXVPQmM4Z3hIdHdMM1psUkgzWmdBQTRMa3NEb2ZEWVhRUnFGenNkcnUrK3Vvcm5UNTkydWhTUEVMMTZ0VjEwMDAzS1RBdzBHMWZNenM3V3hzMmJLQU4vay8xNnRYVnBVc1gyV3cydDM1ZDJzR1ZFZTFBRzdqaVhQQU1SclFEOTJaWFJ0eWJBUUNBNXlMOEFnQUFBQUFBZ0dreDRUMEFBQUFBQUFCTWkvQUxBQUFBQUFBQXBrWDRCUUFBQUFBQUFOTWkvQUlBQUFBQUFJQnBFWDRCQUFBQUFBREF0QWkvQUFBQUFBQUFZRnFFWHdBQUFBQUFBREF0d2k4QUFBQUFBQUNZRnVFWEFBQUFBQUFBVEl2d0N3QUFBQUFBQUtaRitBVUFBQUFBQUFEVEl2d0NBQUFBQUFDQWFSRitBUUFBQUFBQXdMUUl2d0FBQUFBQUFHQmFoRjhBQUFBQUFBQXdMY0l2QUFBQUFBQUFtQmJoRndBQUFBQUFBRXlMOEFzQUFBQUFBQUNtUmZnRkFBQUFBQUFBMHlMOEFnQUFBQUFBZ0drUmZnRUFBQUFBQU1DMENMOEFBQUFBQUFCZ1dvUmZBQUFBQUFBQU1DM0NMd0FBQUFBQUFKZ1c0UmNBQUFBQUFBQk1pL0FMQUFBQUFBQUFwa1g0QlFBQUFBQUFBTk1pL0FJQUFBQUFBSUJwRVg0QkFBQUFBQURBdEFpL0FBQUEvaDk3OXgxbFpYMG5mdnh6cDRBd05Da0NVaFVRUWNXK0dqVW9pbVhWWUdKRDBUV3hyb29ZRFFZM2lTVXJzYUJFb2hFVm8wYU5Hc1VRRGF2WXhSTFgzb0tTME5Rb0tBTFNZV2FZY245LzhPT3VJek9BRWJqd25kZnJuSnpqZmU0ejkzNm1aSTd6OXZ0OEh3QUFraVYrQVFBQUFKQXM4UXNBQUFDQVpJbGZBQUFBQUNSTC9BSUFBQUFnV2VJWEFBQUFBTWtTdndBQUFBQklsdmdGQUFBQVFMTEVMd0FBQUFDU0pYNEJBQUFBa0N6eEN3QUFBSUJraVY4QUFBQUFKRXY4QWdBQUFDQlo0aGNBQUFBQXlSSy9BQUFBQUVpVytBVUFBQUJBc3NRdkFBQUFBSklsZmdFQUFBQ1FMUEVMQUFBQWdHU0pYd0FBQUFBa1Mvd0NBQUFBSUZuaUZ3QUFBQURKRXI4QUFBQUFTSmI0QlFBQUFFQ3l4QzhBQUFBQWtpVitBUUFBQUpBczhRc0FBQUNBWklsZkFBQUFBQ1JML0FJQUFBQWdXZUlYQUFBQUFNa1N2d0FBQUFCSWx2Z0ZBQUFBUUxMRUx3QUFBQUNTSlg0QkFBQUFrQ3p4Q3dBQUFJQmtpVjhBQUFBQUpFdjhBZ0FBQUNCWjRoY0FBQUFBeVJLL0FBQUFBRWlXK0FVQUFBQkFzc1F2QUFBQUFKSWxmZ0VBQUFDUUxQRUxBQUFBZ0dTSlh3QUFBQUFrUy93Q0FBQUFJRm5pRndBQUFBREpFcjhBQUFBQVNKYjRCUUFBQUVDeXhDOEFBQUFBa2lWK0FRQUFBSkFzOFFzQUFBQ0FaSWxmQUFBQUFDUkwvQUlBQUFBZ1dlSVhBQUFBQU1rU3Z3QUFBQUJJbHZnRkFBQUFRTExFTHdBQUFBQ1NKWDRCQUFBQWtDenhDd0FBQUlCa2lWOEFBQUFBSkV2OEFnQUFBQ0JaNGhjQUFBQUF5UksvQUFBQUFFaVcrQVVBQUFCQXNzUXZBQUFBQUpJbGZnRUFBQUNRTFBFTEFBQUFnR1NKWHdBQUFBQWtTL3dDQUFBQUlGbmlGd0FBQUFESkVyOEFBQUFBU0piNEJRQUFBRUN5eEM4QUFBQUFraVYrQVFBQUFKQXM4UXNBQUFDQVpJbGZBQUFBQUNSTC9BSUFBQUFnV2VJWEFBQUFBTWtTdndBQUFBQklsdmdGQUFBQVFMTEVMd0FBQUFDU0pYNEJBQUFBa0N6eEN3QUFBSUJraVY4QUFBQUFKRXY4QWdBQUFDQlo0aGNBQUFBQXlSSy9BQUFBQUVpVytBVUFBQUJBc3NRdkFBQUFBSklsZmdFQUFBQ1FMUEVMQUFBQWdHU0pYd0FBQUFBa1Mvd0NBQUFBSUZuaUZ3QUFBQURKRXI4QUFBQUFTSmI0QlFBQUFFQ3l4QzhBQUFBQWtpVitBUUFBQUpBczhRc0FBQUNBWklsZkFBQUFBQ1JML0FJQUFBQWdXZUlYQUFBQUFNa1N2d0FBQUFCSWx2Z0ZBQUFBUUxMRUx3QUFBQUNTSlg0QkFBQUFrQ3p4Q3dBQUFJQmtpVjhBQUFBQUpFdjhBZ0FBQUNCWjRoY0FBQUFBeVJLL0FBQUFBRWlXK0FVQUFBQkFzc1F2QUFBQUFKSWxmZ0VBQUFDUUxQRUxBQUFBZ0dTSlh3QUFBQUFrUy93Q0FBQUFJRm5pRndBQUFBREpFcjhBQUFBQVNKYjRCUUFBQUVDeXhDOEFBQUFBa2lWK0FRQUFBSkFzOFFzQUFBQ0FaSWxmQUFBQUFDUkwvQUlBQUFBZ1dlSVhBQUFBQU1rU3Z3QUFBQUJJbHZnRkFBQUFRTExFTHdBQUFBQ1NKWDRCQUFBQWtDenhDd0FBQUlCa2lWOEFBQUFBSkV2OEFnQUFBQ0JaNGhjQUFBQUF5UksvQUFBQUFFaVcrQVVBQUFCQXNzUXZBQUFBQUpJbGZnRUFBQUNRTFBFTEFBQUFnR1NKWHdBQUFBQWtTL3dDQUFBQUlGbmlGd0FBQUFESkVyOEFBQUFBU0piNEJRQUFBRUN5eEM4QUFBQUFraVYrQVFBQUFKQXM4UXNBQUFDQVpJbGZBQUFBQUNSTC9BSUFBQUFnV2VJWEFBQUFBTWtTdndBQUFBQklsdmdGQUFBQVFMTEVMd0FBQUFDU0pYNEJBQUFBa0N6eEN3QUFBSUJraVY4QUFBQUFKRXY4QWdBQUFDQlo0aGNBQUFBQXlSSy9BQUFBQUVpVytBVUFBQUJBc3NRdkFBQUFBSklsZmdFQUFBQ1FMUEVMQUFBQWdHU0pYd0FBQUFBa1Mvd0NBQUFBSUZuaUZ3QUFBQURKRXI4QUFBQUFTSmI0QlFBQUFFQ3l4QzhBQUFBQWtpVitBUUFBQUpBczhRc0FBQUNBWklsZkFBQUFBQ1JML0FJQUFBQWdXZUlYQUFBQUFNa1N2d0FBQUFCSWx2Z0ZBQUFBUUxMRUx3QUFBQUNTSlg0QkFBQUFrQ3p4Q3dBQUFJQmtpVjhBQUFBQUpFdjhBZ0FBQUNCWjRoY0FBQUFBeVJLL0FBQmtzODhQQUFBZ0FFbEVRVlFBQUVpVytBVUFBQUJBc3NRdkFBQUFBSklsZmdFQUFBQ1FMUEVMQUFBQWdHU0pYd0FBQUFBa1Mvd0NBQUFBSUZuaUZ3QUFBQURKRXI4QUFBQUFTSmI0QlFBQUFFQ3l4QzhBQUFBQWtpVitBUUFBQUpBczhRc0FBQUNBWklsZkFBQUFBQ1JML0FJQUFBQWdXZUlYQUFBQUFNa1N2d0FBQUFCSWx2Z0ZBQUFBUUxMRUx3QUFBQUNTSlg0QkFBQUFrQ3p4Q3dBQUFJQmtpVjhBQUFBQUpFdjhBZ0FBQUNCWjRoY0FBQUFBeVJLL0FBQUFBRWlXK0FVQUFBQkFzc1F2QUFBQUFKSWxmZ0VBQUFDUUxQRUxBQUFBZ0dTSlh3QUFBQUFrUy93Q0FBQUFJRm5pRndBQUFBREpFcjhBQUFBQVNKYjRCUUFBQUVDeXhDOEFBQUFBa2lWK0FRQUFBSkFzOFFzQUFBQ0FaSWxmQUFBQUFDUkwvQUlBQUFBZ1dlSVhBQUFBQU1rU3Z3QUFBQUJJbHZnRkFBQUFRTExFTHdBQUFBQ1NKWDRCQUFBQWtDenhDd0FBQUlCa2lWOEFBQUFBSkV2OEFnQUFBQ0JaNGhjQUFBQUF5UksvQUFBQUFFaVcrQVVBQUFCQXNzUXZBQUFBQUpJbGZnRUFBQUNRTFBFTEFBQUFnR1NKWHdBQUFBQWtTL3dDQUFBQUlGbmlGd0FBQUFESkVyOEFBQUFBU0piNEJRQUFBRUN5eEM4QUFBQUFraVYrQVFBQUFKQXM4UXNBQUFDQVpJbGZBQUFBQUNSTC9BSUFBQUFnV2VJWEFBQUFBTWtTdndBQUFBQklsdmdGQUFBQVFMTEVMd0FBQUFDU0pYNEJBQUFBa0N6eEN3QUFBSUJraVY4QUFBQUFKRXY4QWdBQUFDQlo0aGNBQUFBQXlSSy9BQUFBQUVpVytBVUFBQUJBc3NRdkFBQUFBSklsZmdFQUFBQ1FMUEVMQUFBQWdHU0pYd0FBQUFBa1Mvd0NBQUFBSUZuaUZ3QUFBQURKRXI4QUFBQUFTSmI0QlFBQUFFQ3l4QzhBQUFBQWtpVitBUUFBQUpBczhRc0FBQUNBWklsZkFBQUFBQ1JML0FJQUFBQWdXZUlYQUFBQUFNa1N2d0FBQUFCSWx2Z0ZBQUFBUUxMRUx3QUFBQUNTSlg0QkFBQUFrQ3p4Q3dBQUFJQmtpVjhBQUFBQUpFdjhBZ0FBQUNCWjRoY0FBQUFBeVJLL0FBQUFBRWlXK0FVQUFBQkFzc1F2QUFBQUFKSWxmZ0VBQUFDUUxQRUxBQUFBZ0dTSlh3QUFBQUFrUy93Q0FBQUFJRm5pRndBQUFBREpFcjhBQUFBQVNKYjRCUUFBQUVDeXhDOEFBQUFBa2lWK0FRQUFBSkFzOFFzQUFBQ0FaSWxmQUFBQUFDUkwvQUlBQUFBZ1dlSVhBQUFBQU1rU3Z3QUFBQUJJbHZnRkFBQUFRTExFTHdBQUFBQ1NKWDRCQUFBQWtDenhDd0FBQUlCa2lWOEFBQUFBSkV2OEFnQUFBQ0JaNGhjQUFBQUF5UksvQUFBQUFFaVcrQVVBQUFCQXNzUXZBQUFBQUpJbGZnRUFBQUNRTFBFTEFBQUFnR1NKWHdBQUFBQWtTL3dDQUFBQUlGbmlGd0FBQUFESkVyOEFBQUFBU0piNEJRQUFBRUN5eEM4QUFBQUFraVYrQVFBQUFKQXM4UXNBQUFDQVpJbGZBQUFBQUNSTC9BSUFBQUFnV2VJWEFBQUFBTWtTdndBQUFBQklsdmdGQUFBQVFMTEVMd0FBQUFDU0pYNEJBQUFBa0N6eEN3QUFBSUJraVY4QUFBQUFKRXY4QWdBQUFDQlo0aGNBQUFBQXlSSy9BQUFBQUVpVytBVUFBQUJBc29yeVBRQUF3T2FvdExRMEZpMWFGRXVYTG8ycXFxcDhqd05RUTBGQlFUUnQyalNhTldzV2pSczN6dmM0QUhrbGZnRUFyS05QUHZra25uamlpWmd4WTBZc1hibzBsaTFiRnN1V0xZdnE2dXA4andaUVEwRkJRWlNVbEVSSlNVazBhOVlzdHRsbW0ramZ2MzlzdSsyMitSNE5ZS1BMWkxQWmJMNkhBQURZbEgzMDBVY3hac3lZZVBycHAvTTlDc0MzMHE5ZnZ4Z3laRWgwNmRJbDM2TUFiRFRpRndCQUhSWXZYaHhQUHZsazNIcnJyYkZ3NGNJb0tDaUlqaDA3UnJ0MjdhSmx5NWJScVZPbjJIcnJyYU5odzRiNUhoV2dob3FLaXBnNWMyWjgrdW1uTVgvKy9KZzllM2JNbWpVcnFxcXFva1dMRm5IYWFhZkZrVWNlR2MyYk44LzNxQUFiblBnRkFGQ0xhZE9teFMyMzNCSXZ2L3h5RkJRVXhCNTc3QkdISFhaWTlPclZLOXExYTJjUEhXQ3pzWHo1OHBnOWUzWk1tVElsbm56eXlYanR0ZGVpdXJvNjl0NTc3emovL1BPalc3ZHUrUjRSWUlNU3Z3QUF2dWFqano2S0lVT0d4T2VmZng1YmJMRkZYSExKSlhIWVlZZEZKcFBKOTJnQTMwbzJtNDNISG5zc3JyMzIybGkyYkZsMDZOQWhSb3dZRWIxNjljcjNhQUFialBnRkFQQVZNMmJNaUhQUFBUZm16WnNYWGJ0MmpjR0RCOGVCQng2WTc3RUExcHRzTmhzdnZmUlMzSFRUVFRGanhveG8xYXBWakI0OU9ucjA2Skh2MFFBMmlJSjhEd0FBc0ttWU8zZHUvUHJYdjQ1NTgrWkZ6NTQ5NDdMTExoTytnT1JrTXBubzI3ZHYvUEtYdjR3ZVBYckVsMTkrR1ZkZmZYWE1tVE1uMzZNQmJCRGlGd0JBUkZSV1ZzYllzV1BqelRmZmpJWU5HOGJKSjU4Y2ZmcjB5ZmRZQUJ0TXIxNjk0cFJUVG9tU2twS1lOR2xTakIwN05pb3FLdkk5RnNCNkozNEJBRVRFbTIrK0dROCsrR0JVVjFmSHNjY2VHNGNjY29nOXZvQ2taVEtaT09TUVErSzQ0NDZMYkRZYlk4ZU9qYi8rOWEvNUhndGd2Uk8vQUlCNnI2eXNMRWFOR2hYTGxpMkwvdjM3eDMvKzUzOUdVVkZSdnNjQzJPQ0tpb3JpdE5OT2k4TU9PeXlXTFZzV045OThjNVNWbGVWN0xJRDFTdndDQU9xOXh4NTdMS1pQbng0dFc3YU1NODQ0STBwS1N2STlFc0JHVTFKU0V1ZWVlMjYwYk5reVB2end3M2o0NFlmelBSTEFlaVYrQVFEMTJ2ejU4K09oaHg2S1RDWVQvZnIxaXc0ZE91UjdKSUNOcmxXclZuSEFBUWRFSnBPSlAvN3hqN0Znd1lKOGp3U3czb2hmQUVDOWxjMW00L25ubjQrWk0yZEc0OGFONDhBREQ0eEdqUnJsZXl5QWphNUJnd2JScjErL2FOR2lSY3liTnk5ZWVPR0Z5R2F6K1I0TFlMMFF2d0NBZXF1MHREVCsrdGUvUm1scGFmVHExU3YyM0hQUGZJOEVrQmVaVENiMjJtdXY2TjI3ZDVTWGw4ZExMNzBVUzVZc3lmZFlBT3VGK0FVQTFGdkxsaTJMeVpNblIwVEVTU2VkRklXRmhYbWVDQ0IvQ2dzTDQ3ampqb3VJaUgvODR4OHVmUVNTSVg0QkFQWFc1TW1UWSs3Y3VkR3laVXVydmdBaVl2ZmRkNDh0dDl3eXZ2amlpL2pIUC82UjczRUExZ3Z4Q3dDb3Q1NTQ0b21JaU5oMzMzM3Q5UVVRRVkwYk40NitmZnRHTnB1TmlSTW41bnNjZ1BWQy9BSUE2cVh5OHZKNDRZVVhJaUxpZ0FNT3lQTTBBSnVPUXc0NUpDSWkvdmQvL3pkV3JGaVI1MmtBdmozeEN3Q29seVpQbmh6bDVlWFJ2SG56Nk5LbFM3N0gyU1F0V2JJazVzMmJWK2Z6czJiTjJvalRyTmtubjN5eTNsN3I1cHR2anNNT095ekt5c3ErOVd0OS92bm5VVjVldmg2bTJqQW1USmdRZi92YjMvSTlSZzN6NXMyTG1UTm5idEQzbURGalJreVpNbVdEdnNmbWJKdHR0b2xtelpyVjJCY1JZSE5XbE84QkFBRHk0Y01QUDR5SWlQYnQyN3Zrc1E0WFhuaGhMRjI2Tkc2Ly9mWm8wcVJKamVmZWUrKzlPUDMwMCtQaWl5L09iWkQ5VmRsc052N3doei9FVmx0dEZZY2RkbGhFUkN4YXRDam16cDI3enUvZnZYdjNkVHJ2bGx0dWlidnV1aXZHalJzWEhUdDJYT2ZYcjh1U0pVdGk3dHk1VVYxZHZjNGZNMy8rL0xqKyt1dGp5SkFoMGJadDI0aFkrZmtPSERnd0Jnd1lFQmRkZEZHTjg1Y3ZYeDdubjM5K25IVFNTZEd2WDc4MXZ2WVhYM3dScDUxMldweHl5aWt4Y09EQWlGajU4enRreUpBWVBIaHdISDc0NGQvd00vdy9WMTU1WlJ4KytPSFJwMCtmdFo1YlZsWVdyN3p5eXIvOFhoRVJyVnUzanAxMjJtbU41OXg4ODgzeDJtdXZ4V09QUGJiT3IxdFpXUm0zM1haYkhILzg4ZEc2ZGV1MW5uL3JyYmZHZ2dVTDRwcHJyb2t4WThiRWtDRkRvbG16WnV2OGZxbHIyTEJodEd2WExoWXZYaHhUcGt5SlhYYlpKZDhqQVh3cjRoY0FVQzlObXpZdElsYkdyOGFORytkNW1rM1RzR0hENHRSVFQ0M3g0OGZIb0VHRGNzY3JLaXBpK1BEaDBhRkRoeldHbDlkZmZ6M2VmZmZkNk5XclYzVHAwaVdlZU9LSnVQYmFhOWY1L1Y5NzdiVW9LaXFLRHo3NElPYk1tVlBuZVczYXRJbkt5c29ZT1hKa0hIWFVVV3Q4emYzMjJ5K0tpNHZYZVladjRxMjMzb29MTDd3dzdyenp6dGhpaXkyaWVmUG1NV2pRb1BqZDczNFhmZnYyalgvN3QzK0xpSlZoOExMTExvdDMzbmtuOXQxMzM3VytibFZWVmN5ZVBUdVdMRm1TTzFaUlVSR3paOCtPNWN1WGI1RFBwVGJ6NTg5ZkxlSjlVL3Z0dDEvY2NNTU4zK28xM243NzdSZzdkbXhjY3NrbHVTajc0WWNmeHIzMzNodlBQdnRzM0hiYmJkR3FWYXMxdmtZbWs0bWlvcUpZdkhoeHZQRENDL0hhYTYvRmpUZmVHRjI3ZHYxV3M2V2lRWU1HMGI1OSs1ZzZkV3BNblRvMTMrTUFmR3ZpRndCUTcyU3pXU3UvYW5Id3dRZlhDQ3dSSzFmVTNIampqWEhqalRmbWptV3oyYWlzckl5Q2dvSTQ2S0NEYXB4LzRZVVh4c0NCQXlPVHljUXZmL25MT082NDQrSVh2L2hGM0hYWFhYSE1NY2ZFOTc3M3ZhaXFxb3JISDM4OCt2ZnZIMXRzc1VWRXJJdzU0OGFOaTd2dnZqdWFObTBhWjUxMVZoUVZyZnhYMVFjZWVDQ2VlKzY1TmM2K3hSWmJ4QnR2dkJGdnZQSEdHczk3N0xISG9rV0xGdXY4TlZsWExWdTJqQkVqUnNUcHA1OGVsMTkrZVl3WU1TSWlJazQvL2ZSNDhza240OG9ycjR4eDQ4WkZVVkZSM0hiYmJURng0c1FZT0hCZ25IcnFxZXQ5bHZWbCtmTGxOY0x3Vmx0dEZZODg4a2lkNS8vKzk3K1B2L3psTC9IQUF3L2t2cTlmOS9YL3J3MGRPalJlZmZYVkdzY3FLaXFpcXFxcVJoanMxS2xUUFBEQUEvSEtLNi9FMEtGRG8wdVhMbEZXVnBhTFg5dHR0MTJNR0RFaWhnNGRHdWVlZTI3ODduZS9XK05Lcmt3bUU5bHNOcmJkZHR1NDQ0NDc0dXl6ejQ3WFgzOWQvUHIvVnNXdmlIQjVLSkFFOFFzQXFIZVdMMThlQ3hjdWpNTEN3bWpYcmwwdXN0UjNsMXh5U1ZSVVZNUzhlZk55bDQ2dHVqVHN6RFBQekYyR2VNc3R0MFNyVnEzaStPT1BqNGlJdVhQbnhwWmJiaGxGUlVYUnMyZlAzT3UxYnQwNmhnMGJGcGRjY2trODhNQURjZkxKSjBkUlVWRk1tell0SG56d3dSZ3paa3o4eDMvOFI3UnMyVExHakJrVGxaV1ZNWGp3NERqNjZLTnJmRStHRHg4ZXc0Y1BYNitmNjV3NWN5S2J6ZGI2WEdscGFlN3pxaXZpTkd2V2JMV1EwNmRQbnhnNmRHaU5yMEZ4Y1hGY2RkVlYwYlJwMDl6bnROTk9POFgzdnZlOU9sZFJWVlJVYkxEVmFiVjUvZlhYSTV2TlJpYVR5UjJiTTJkT25IYmFhVEZvMEtEY3FyK2lvcUxvMUtsVHZQUE9POUdrU1pQbzBhTkhqZGRwMnJScFJFUjA2TkNoUmpTcnFLaUkrKzY3THdZT0hMamExMnpRb0VHNXpkVlgrZk9mL3h6VHAwK1BZY09HNVk0MWJ0dzRubnJxcWJqMDBrdWpUNTgrTVdyVXFOVXV4ZjN1ZDc4YlAvbkpUK0s2NjY2TFJ4OTlOSGJhYWFjNjk2dWFPWE5tTEZ1MkxCNTg4TUdJaURqMjJHTWptODNHbENsVGFuei82cXRWdnhzTEN3dGp3WUlGVVZwYTZqOFNBSnMxLzZZSEFOUTdwYVdsVVZsWkdZV0ZoZEc4ZWZNYWYvVFhaL3Z2djM4OC8venpjY01OTjhUVlYxOGRCeHh3UUh6MjJXY1JFYkhycnJ2R1hudnRGUkVSOTk5L2Y3UnYzejc2OSs4ZlM1WXNpVk5PT1NXNmRlc1dJMGVPWE8wMS8vM2YvejBXTFZvVVJ4MTFWRlJXVnNiSEgzOGNtVXdtcnJubW1uanFxYWZpamp2dWlPWExsMGVQSGozaTBrc3ZqWVlORzhiSEgzOGNFUkZkdW5SWkxRSTk4c2dqY2QxMTE2M3o1OVM0Y2VONCt1bW5WenQreEJGSHJIVlByNk9QUHJyTzU0WU5HNWJiZit1SUk0NkloUXNYcnZOTXEzeDFydlBPT3k5T1BQSEUrT0NERCtLQ0N5NklrU05IeHM0NzcveU5YaStiemNaWlo1MFZoeDU2YUJ4NzdMRlJWbFlXZDk5OWQ2M243cm5ubnJIYmJydEZ4TW9ROU5wcnI4WGVlKzhkRVJHTEZ5K093WU1IeCtlZmZ4NEZCVFh2ajFWUlVSR1hYMzU1VkZkWHg3MzMzcnRPcStodXZ2bm11T2VlZTZLZ29DQk9PZVdVR3MvdHZ2dnVxNTMvMm11dnhjeVpNK1BRUXcrTmlJanE2dXE0NVpaYjRzNDc3NHpERHo4OExyMzAwbWpRb0VHdDczWENDU2RFdDI3ZFlzODk5NHpiYnJzdDdyenp6bHJQcTZ5c2pHdzJHNk5HamFweC9Qenp6eGUvWXVYS3VPYk5tMGVEQmcyaXFxb3F5c3JLeEM5Z3N5WitBUUQxVGxsWldWUlhWMGRCUVVHZGYwVFhWOS85N25lalg3OStNV3pZc0xqaGhodldlQ2ZNMHRMU0dESmtTQ3hmdmp3dXVPQ0NPczg3NFlRVElpTGlzODgreXdXanI1czJiZHBxWVdUY3VIR3JYWVpXV1ZrWlpXVmxjZXV0dDY1MXhkNzQ4ZVBqcWFlZXF2UDVmZmZkTjM3d2d4K3NkdnpoaHgrT2wxOStPYTY2NnFyVmZqNisvUExMdVBycXEyc2NLeTB0amUyMjJ5NE9QdmpnTmM1VG00cUtpcmp4eGh1am9xSWlJbFlHdjJYTGxzV2YvdlNuYnh5LzNuenp6WGo3N2JkemtiS3NyQ3p1dWVlZTFjNHJLeXVMb3FLaVhQeUtpTGozM250ajc3MzNqb1VMRjhaNTU1MFhIMzc0WWZ6c1p6K0xZNDg5dHNiSHJsckp0dXBtQjZOSGoxN2o5K0h0dDkrT1AvemhEN0hubm52R3lTZWZuRHRlV2xvYVgzenhSYTBmczNUcDBsd29YWFhaN2NzdnZ4eEhISEZFbkhiYWFia2dHN0Z5aFZLblRwMXFmUHllZSs0WkVSRm5uWFZXbkhYV1diVyt4NjkrOWF1WU9uVnFyVjhmVm1yUW9FRVVGQlJFZFhYMWVybnpLVUEraVY4QVFMMVRYbDRlbFpXVmtjbGt4Syt2S1N3c2pDdXV1Q0s2ZCs4ZU8rKzg4eHBYTkRWczJERDIzWGZmT1BEQUEydmNaYkdzckN6R2poMmJlOXk5ZS9mWVo1OTljbzlIang2ZHU3dmc5T25UNDlSVFQ0MTc3NzAzRjlxbVRKa1NaNXh4eGhybjdOaXg0MW92RFZ6YjNmczZkT2hRNjUwV1gzLzk5WWhZR1FLL2ZqT0VUei85dE5iWDZ0NjllNDJiQXF5cjVjdVgxOWhQclVtVEpuSGdnUWZHTTg4OEV4ZGRkRkUwYjk1OG5WOXIvUGp4VVZoWW1OdjB2MFdMRnZIeXl5L1hPR2ZTcEVueG94LzlLSHIxNnBVNzFyUnAwM2psbFZmaTJXZWZqZEdqUjhlc1diTmkrUERoZGQ3TVlNY2RkOHl0VGhzelprd01Iank0MXZNKysreXpHRFpzV0xScDB5YXV2dnJxR3F2STNubm5uUmd5Wk1nYVA1OWpqam1teHVQSEhudHN0VHRBTm0vZVBIN3ptOS9FT2VlY2t6czJkT2pRTmE3YWkxaTU5MWg1ZWZrYXo2bnZ4QzhnSmVJWEFGRHZsSmVYUjFWVmxaVmZYekY2OU9pNC8vNzdheHk3NDQ0N2N2OTh3UVVYNU9KRmVYbDV2UC8rKy9ITU04OUVSTVJkZDkxVjQrUEdqaDBiWThhTXlaMTd4QkZIMUloZjY4T1JSeDY1VHVmVnRXZlgrdFNtVFp0Y2FIdnd3UWVqcXFwcW5UN3VrRU1PaVNaTm1rU2JObTJpcEtRa2QveW9vNDZLeHg5L1BCNTk5TkU0NmFTVDF1bTFsaTVkR3M4OTkxenN2Ly8rMGFaTm16clBlK3FwcDZKcDA2YTVPMDlHUlBUcjF5L2VldXV0R0Rac1dEUnAwaVJHang0ZGUreXh4eHJmNzRRVFRvZ1hYbmdoZnYvNzM4ZDN2dk9kR3F2SUlpS1dMRmtTUTRZTWliS3lzcmpwcHB0aXl5MjNyUEg4cnJ2dUd1UEdqYXYxdGVmUG54ODMzWFJUdlBmZWU3SFhYbnZGK2VlZlgrZjNzYkN3TUVwS1N1TGlpeStPeXNyS3VQTEtLM09yNk5ha2FkT21zWFRwMHJXZVY1ODFhTkFnQ2dzTEk1dk5pbC9BWmsvOEFnRHFuZkx5OHR3RzN4dHpZL0ZOV2YvKy9YTWIybjliYmR1MnphMDRPdTY0NDFaN3ZyYVZRbCs5Skc1Tk9uYnNHQWNlZUdCY2RORkZVVmhZdU1aelgzenh4ZFh1SkxnaHJObzBQU0ppekpneGExMVJ0Q29rN0xUVFRySFRUanZGRTA4OFVlUDVQZmJZSTlxM2J4L2p4NDlmNS9qMVAvL3pQMUZXVnBhN0NVRnRWcXhZRVU4OTlWVDA2OWV2eHFXS1JVVkZjZWFaWjhZdmYvbkwrT0VQZjdqVzhCV3hjaytveXk2N0xFNDc3YlRWN2hBYXNmTHkwTXJLeXJqbW1tdGkrKzIzWCszNVJvMGExWHBKNjRNUFBoaTMzWFpiTEYyNk5IYmJiYmY0d1E5K0VETm56cXgxaGc0ZE91UldzQTBZTUNES3k4dmp5aXV2ekQxLy9mWFgxeG5Zemp2dnZIOXBuN2I2cExpNE9ES1pURlJWVmNXS0ZTdnlQUTdBdHlKK0FRRDF6cXBva3MxbW83S3lNcy9UYkJwNjl1eTUwVGI2dnVLS0szTHY5YzkvL2pPR0RSc1dvMGFOaXEyMzNqb2lJcmZmMUZkTm16WXQvdm5QZjBaRXhLR0hIaHFUSmsxYTYvczBhOVlzRGpua2tOd0t0ZjMyMjIrRHJ3Ujc3cm5uNm56dTFWZGZqZEdqUjhlTUdUUGl4Qk5QckRNMlpqS1pPUGpnZytPZWUrNkpmL3pqSDJ1OWZMTzZ1am9lZU9DQjNFYnZkUmszYmx6TW16ZXYxbjNYRGovODhIam9vWWZpemp2dmpJTVBQbmkxZmJScXMvWFdXOGY0OGVOclhUM1p0V3ZYR0RkdTNEcmRTVFdiemNhTEw3NFlOOTU0WSs1bUI1bE1KaVpObXJURzcvT0FBUU5xWEw3NWRmMzc5NDl0dHRrbUlpSnV1dW1tMkc2NzdYSjNsbXphdEdtVWxaWEZzbVhMYXF5NjQvOVVWVlhsN29qcXBpREE1azc4QWdEcW5TMjIyQ0lLQ3d2dFpWT0hZNDg5Tmo3Ly9QTnY5REcvK01VdjZ0d2o2dXUyM25yclhQaFpkWWxnNTg2ZGN5dUJhbHRsOHVpamo4Wjk5OTBYclZ1My9rWnpSYXhjNmJkNDhlS1lNR0ZDamZqMTV6Ly9PY2FQSDcvYSthdUM2TCt5Z1gxdEprK2VIRGZjY0VPOC9mYmJNV0RBZ0xqKyt1dlhlR2xpeE1wTEl1KzU1NTU0OU5GSDE3cVgyQXN2dkJBelo4Nk15eTY3ck01elNrdEw0NjY3N29wOTl0bW4xcFZZcS9aNkd6Um9VQXdiTml6dXVPT08xZlk3MjMvLy9kY1lpOWYxNnpabzBLQVlQSGh3VkZSVXhJUUpFK0tlZSs2Smp6LytPTHAyN1JxLyt0V3Y0dHBycjQwVFR6eXh6czNxMTFXZlBuMXllOHZkZGRkZDBhMWJ0OXdORGlaUG5od1JLL2NsNjlHang3ZDZuMVNWbDVmbmJnelNzR0hEZkk4RDhLMklYd0JBdmRPd1ljTmMvSEk1eitwS1MwdGp0OTEyVzZkOXRjckt5dUtLSzY3NFJpdm9CZzhlbkZ0SnNtcGx5VmN2NzF0MTdPdTIzSExMM0NXQzVlWGxhLzNlTlduU0pES1pURHo1NUpQeDg1Ly9mTFhuZDloaGh6amdnQU5XTy83ODg4L0hlKys5RjZlZmZ2cHFLNWNXTFZwVVk0K3poUXNYMW5yWjMxZU5HVE1tM24vLy9iaisrdXVqYTlldVVWWldWdXZHK1IwNmRNanRxOWFyVjYvbzJMRmp2UHZ1dTJ1TlgzLzYwNStpZGV2V2E0eVBvMGFOaW5uejVzVjExMTFYNXpsZHUzYU5DeTY0SUVhTUdCSERoZzJMMy96bU56VSsveE5QUEhHTis1bTk4Y1liTVduU3BEaisrT1BYdU9KcjExMTNqUWtUSnNRTk45d1E4K2JOaTYyMjJpcis2Ny8rSzM3d2d4L0VILy80eDFpOGVIRzBidDA2dDJMdjY3cDA2YkpPd1dyKy9QblJzbVhMV3AvcjNMbHpSRVI4L1BISDRsY2RWdTJOV0ZSVUZJMGFOY3IzT0FEZml2Z0ZBTlE3RFJzMmpJS0NBaHM1cjBHWExsM2kwRU1QWGV0NVM1WXNpU3V1dU9JYnZmWjU1NTBYM2JwMWk0aUltVE5ueGxWWFhSVVhYM3h4dEczYk5pSldYZ281WXNTSU5iN0dtREZqNHU2NzcxN2pPYzgrKzJ5MGFOR2kxdWVPUC83NDJHV1hYV3BkcGZUNTU1L0hlKys5RnllY2NNSnFxNThXTGx3WXk1Y3Z6d1dUMjIrL1BmNzR4eit1Y1k1VkxyamdnbTgwNzZoUm82Sno1ODR4Wjg2Y05YN2NWVmRkRlo5ODhrbWQrOWU5OHNvck1XN2N1RGptbUdOeUs2SHFjdnp4eDhkSEgzMFVZOGVPalovODVDZHg3YlhYNWxiTG5YMzIyV3Y4MkZHalJzV2tTWlBpekRQUFhPM3I5blh2di85K05HdldMTTQ1NTV3NDRvZ2pjclBQbno4L3R0aGlpL2oxcjM5ZDY4ZVZsWlhGajMvODQ3VUdxMG1USnNWdmYvdmJ1TzIyMjJwOXZrbVRKdEd1WGJ2NCs5Ly9udnNaS0M4dnQ4THBLOHJLeW5JM0J2RjFBVFozNGhjQVVPKzQ3SEh0SG5yb29YajQ0WWMzeUd2MzZ0VXJkdDExMTRpSVhPenAzYnQzZE8zYU5ZcUtpbUxSb2tVUkVXdjlnN3RqeDQ2MXhvMjMzbm9yTHIzMDBqVis3RTkvK3ROL1pmUm8wYUpGWEh6eHhibkhBd2NPckhYMTJGZjk3bmUvaStuVHA2ODE2RFZwMHFURzQyMjMzWGFkWm1yZXZIbnN0Tk5PdFQ3MzZhZWZ4aVdYWEJKdDI3YU5ILy80eCt2MGVqLzk2VTlqN3R5NU1YSGl4RGpubkhOaXhJZ1JzZFZXVzYzVHg2NnJIWGZjTVI1NjZLSFZqdi80eHordWM4N3AwNmZId0lFRG8wT0hEbXQ4N2ZmZmZ6OUdqeDRkdlh2M1h1TjVmZnIwaVRmZmZEUDMrTUlMTDR4dTNickYwS0ZEMStFelNOOVg0NWVWWDhEbVR2d0NBT3FkcGsyYlJ0T21UYU95c2pLKy9QTEwzTDQyL0o5OTl0a25qajc2NkxXZVYxcGF1dHJtOUt0TW5UbzFacytldlU2YnAzLzQ0WWN4Y09EQWFOQ2dRYXhZc1NJNmRlcVVXd2xXbDhyS3l2anNzODlXTy83bGwxK3U5ZjNXbDA2ZE9xMzE4eHMzYmx3VUZ4ZXYwMTBVMTZlRkN4ZkdlZWVkRjh1WEw0L3JyNzkrblRkMkx5Z29pS3V2dmpxdXVPS0ttREJoUXB4NDRvbHg5OTEzUjhlT0hUZnd4R3UyYWpQOHVyN2VxKzdlT0dIQ2hOaHR0OTFxckI3TFpyUHgyV2VmeFVNUFBSVFRwMCtQWFhiWkpmYmRkOSs0L1BMTFk5YXNXZEdoUTRlWU8zZnVhbmVncksrcXE2dGovdno1VVZGUkVVMmJObDB0ekFKc2JzUXZBS0RlS1N3c2pLNWR1OGFrU1pOaXpwdzVVVlpXdHRiTHRPcWJEaDA2eEhlLys5MjFubGZYZmxmVHAwK1BzODgrTzFxMmJCa3Z2dmhpakIwN05vNDg4c2k0L1BMTG8wdVhMcm56T25YcUZEZmZmSFBzc01NT2Nja2xsMFJGUlVVMGJOZ3c5dDkvLzdVR3lkbXpaOGQ1NTUxWDYzTmYzZGgrMWQ1ZytRcWNLMWFzV0tlNzVaV1hsOWQ2aWVPcVk0c1dMY3J0RmZiRkYxOUVSTVNDQlF0cTNUK3NhZE9tTVczYXRKZzdkMjc4OTMvL2QreTg4ODZybmJONDhlSTZmL2FMaTR0aitQRGgwYTVkdTFpK2ZIbmV3MWZFeXNzM2k0dUxhL3o4Zk5Xamp6NGFFUkhmK2M1M1l1VElrVEZtekpoNDVaVlhZdWJNbVZGYVdocXpaczJLdDk1Nks3cDI3UnA3NzcxMzdMWFhYbkhkZGRmRjdiZmZIcGRlZW1sODl0bG5kYjUyZlZOUlVaSDdHZXZldmJ2L09BQnM5c1F2QUtCZVdyVm4wT3paczZPMHRGVDgrcHFwVTZmR2d3OCt1TmJ6eXN2TFZ6djI1WmRmeHRsbm54Mk5HaldLTysrOE14NTU1SkVZTVdKRWpCOC9QdmJiYjcrWU9IRmlOR2pRSUFvTEM2T29xQ2dLQ3d2ampUZmVpSktTa3Fpc3JJeUtpb3A0NXBsbm9yS3lNbmJlZWVmbzFhdlhhdS9SdVhQbkdEQmdRRngrK2VXclBWZFdWaFlUSjA2TVJ4NTVKQll0V2hSUFAvMTBOR3JVcU03Tno5ZTM1NTkvdnNibjgrcXJyNjdUSll5VEowK09NODQ0bzg3bjc3Ly8vcmovL3Z0ckhMdjExbHZqMWx0dlhlM2M0NDgvUGk2KytPTDQ4NS8vSE8zYXRjc2RIekZpUkpTV2xrWnhjWEc4Kys2N0ViRnk0Lys2REI0OGVLMXpyMi9QUC85OHZQRENDOUdrU1pObzBLQkJGQlVWeFNlZmZCSlBQZlZVSEhqZ2dYVmVEbnZ3d1FmSDMvLys5N2p5eWl1alljT0cwYVpObStqZHUzY01HREFndW5YckZ0dHNzODFxbDIrZWZmYlpNWExreUpnMWExYVVsWlhWK3JOV0g2MVlzU0ptejU0ZEVSRTllL2JNOHpRQTM1NzRCUURVUzZ2aTF4ZGZmQkdscGFWNW5tYlRNMlhLbE56S2p6V3BycTVlN1ZpTEZpMmlWYXRXTVh6NDhHalZxbFdjZnZycHNjTU9POFRZc1dOai9Qanh1Y3VwMXNVRER6eFE2L0h2Zi8vNzhmM3ZmNy9XNXdvTEMrUE9PKytNNWN1WFJ6YWJqUzIzM0RLR0RoMGFoWVdGNi9TZTM5Yml4WXZqd1FjZnpOMjFjdXV0dDY1emhkcFg5ZWpSSTI2KytlYjFNc09xUzBhL0dyNGlJcmVYVjhUS3UyZWVkTkpKdFc3Nm4wOGxKU1V4WWNLRUduY1FiZGl3WWZUdDI3Zld1M2F1MHJsejV4ZzVjbVR1OGRydWtobXg4ZzZXQ3hjdWpQdnV1eS8yMjIrLzJISEhIYi9kOEY1WW8wVUFBQ0FBU1VSQlZJbjRhdnphZnZ2dDh6d053TGVYeWRaMUwya0FnSVF0WHJ3NCt2WHJGOFhGeFhINzdiZjdvM2M5VzdwMDZWcjNDYXFvcU1qOUw1dk5SaWFUaVV3bWs3dkVxcUNnWUxOZWtaZk5aaU9iemJwazdGdW9yS3lNNnVycWFOQ2dRYjVIcVZkbXpKZ1Jnd1lOaXNyS3l0d3FQSURObVpWZkFFQzkxS3hacytqWnMyZE1tVElsWG5ycEpmRnJQVnVYUDVhTGk0dWp1TGg0STB5VEg2dGlIdis2b2lKL3J1VER4SWtUbzdLeU1ucjI3Q2w4QVVud242RUFnSHJyeUNPUGpJaUlaNTk5TnFxcXF2SThEVUQrVlZWVnhaTlBQaGtSRVljZWVtaWVwd0ZZUDhRdkFLRGUybmZmZmFPa3BDUSsvdmpqbURKbFNyN0hBY2k3cVZPbnhrY2ZmUlJObWpTSnZmYmFLOS9qQUt3WDRoY0FVRysxYk5reXR0dHV1OGhtcy9IRUUwL2tleHlBdkh2bW1XY2ltODFHejU0OW8wMmJOdmtlQjJDOUVMOEFnSHFyY2VQR3Njc3V1MFJoWVdFOC9mVFRNV3ZXckh5UEJKQTNzMmJOaW9rVEowWkJRVUhzc3NzdTBheFpzM3lQQkxCZWlGOEFRTDFWV0ZnWWZmdjJqWll0VzhiOCtmTmo0c1NKOXY0QzZxWHE2dXFZT0hGaWZQNzU1OUcwYWRQbzI3ZHYwamVrQU9vWDhRc0FxTmY2OU9rVHUrMjJXMVJXVnNaenp6MFg4K2ZQei9kSUFCdmRraVZMNHBsbm5va1ZLMWJFYnJ2dDVnNjRRRkxFTHdDZzNqdnp6RE9qcEtRa0prMmFGTTg5OTF5K3h3SFk2RjU0NFlYNDRJTVBvbkhqeG5IdXVlZm1leHlBOVVyOEFnRHF2VzIyMlNaT09PR0VxSzZ1anR0dXV5M2VldXV0Zkk4RXNORzgrKzY3Y2VPTk4wWjFkWFVjZmZUUnNlMjIyK1o3SklEMVN2d0NBSWlJVTA0NUpYYmZmZmRZdUhCaFhIcnBwVEZ2M3J4OGp3U3d3YzJaTXllR0R4OGVDeFlzaUQzMjJDTk9PZVdVZkk4RXNONkpYd0FBRWRHa1NaTTQ5ZFJUbzNYcjFqRjM3dHk0OWRaYlkrSENoZmtlQzJDRFdiSmtTWXdaTXlZKytlU1RhTkdpUmZ6b1J6K0tWcTFhNVhzc2dQVk8vQUlBK1AvMjNIUFArT0VQZnhqVjFkVXhZY0tFdU82NjYyTEJnZ1g1SGd0Z3ZWdTRjR0dNSERreUhuLzg4YWl1cm81VFR6MDE5dHh6ejN5UEJiQkJaTExaYkRiZlF3QUFiQ3FxcXFyaXZ2dnVpOS8rOXJlUnpXWmp1KzIyaTFHalJrWGJ0bTN6UFJyQWV2SDU1NS9ITDM3eGkvamIzLzRXbVV3bXpqbm5uUGpoRDM4WWhZV0YrUjROWUlNUXZ3QUF2cWF5c2pMdXYvLyt1T3V1dTJMUm9rWFJ1WFBuT1Bua2syT3Z2ZmFLOXUzYit3TVIyT3hVVlZYRjdObXo0L1hYWDQrNzdyb3JaczZjR1UyYU5Ja3p6end6amovKytHalFvRUcrUndUWVlNUXZBSUJhVkZSVXhFc3Z2UlFqUjQ2TUw3NzRJaktaVEd5NzdiWnh3QUVIeEM2NzdCS3RXcldLbGkxYlJzdVdMY1V3WUpOVFhWMGRYMzc1WmN5ZlB6L216NThmYjcvOWRyejAwa3N4YmRxMGlJaG8yN1p0REIwNk5QcjI3UnZGeGNWNW5oWmd3eEsvQUFEcWtNMW1ZKzdjdVhINzdiZkhZNDg5Rm1WbFpWRlFVQkRGeGNXUnlXU2lvS0FnQ2dwc29RcHNtcXFycXlPYnpVWjFkWFZVVkZSRWRYVjFGQmNYeDFGSEhSVS8rdEdQb24zNzl2a2VFV0NqRUw4QUFOYkJwNTkrR2c4Ly9IQzg4ODQ3c1hUcDBsaStmSGtzVzdZc2xpMWJGdFhWMWZrZUQ2Q0dnb0tDYU55NGNaU1VsRVJKU1VrMGFkSWsrdlRwRTBjZmZYUjA2ZElsMytNQmJGVGlGd0RBTjdCczJiS1lQMzkrekpzM0wrYk5teGNMRml5SXlzcktmSS9GWm03NjlPbng0b3N2UmtSRTM3NTlvM3YzN25tZWlNMWRVVkZSN3RMczFxMWJSNnRXcmFLa3BDVGZZd0hrUlZHK0J3QUEySnlzV2tYUnFWT25mSTlDUXU2Nzc3NzR5MS8rRXBsTUpycDE2eGFEQmczSzkwZ0FrQXliVkFBQUFBQ1FMUEVMQUFBQWdHU0pYd0FBQUFBa1Mvd0NBQUFBSUZuaUZ3QUFBQURKRXI4QUFBQUFTSmI0QlFBQUFFQ3l4QzhBQUFBQWtpVitBUUFBQUpBczhRc0FBQUNBWklsZkFBQUFBQ1JML0FJQUFBQWdXZUlYQUFBQUFNa1N2d0FBQUFCSWx2Z0ZBQUFBUUxMRUx3QUFBQUNTSlg0QkFBQUFrQ3p4Q3dBQUFJQmtpVjhBQUFBQUpFdjhBZ0FBQUNCWjRoY0FBQUFBeVJLL0FBQUFBRWlXK0FVQUFBQkFzc1F2QUFBQUFKSWxmZ0VBQUFDUUxQRUxBQUFBZ0dTSlh3QUFBQUFrUy93Q0FBQUFJRm5pRndBQUFBREpFcjhBQUFBQVNGWlJ2Z2NBQU5nY3JGaXhJaDUvL1BGNDU1MTM4ajBLQ1pveFkwWmtzOW1JaUhqaWlTZGkyclJwZVo2SXpjVjIyMjBYeHh4elREUnMyRERmb3dCc3NzUXZBSUIxTUdQR2pManp6anRqNXN5WitSNkZSR1V5bWNobXMvSEJCeC9FNU1tVDh6ME9tNGxtelpyRkRqdnNFRHZ2dkhPK1J3SFlaSWxmQUFEcm9LS2lJcXFxcXFLZ29DQjIzSEhIYU5teVpiNUhJaUdWbFpYeHlTZWZSRGFiamM2ZE8wZHhjWEcrUjJJVHQzRGh3cGc4ZVhKVVYxZEhSVVZGdnNjQjJLU0pYd0FBMzBCUlVWR2NlZWFac2M4KysrUjdGS0FlZS9QTk4rUG5QLzk1bEplWDUzc1VnRTJlRGU4QkFBQUFTSmI0QlFBQUFFQ3l4QzhBQUFBQWtpVitBUUFBQUpBczhRc0FBQUNBWklsZkFBQUFBQ1JML0FJQUFBQWdXZUlYQUFBQUFNa1N2d0FBQUFCSWx2Z0ZBQUFBUUxMRUx3QUFBQUNTVlpUdkFRQUFOalh6NXMyTGYvN3pueldPZmZqaGg3Rml4WXFvcnE2T2FkT21SY09HRFdzOHYvWFdXMGY3OXUwMzVwaEFQVEZuenB6NDlOTlBheHliT25WcVZGUlVSRlZWVlV5ZE9qVXltVXlONXp0MjdCaHQyN2JkbUdNQ2JMSXkyV3cybSs4aEFBQTJKZSs5OTE3ODlLYy9yWEdzc3JJeWxpeFpFdFhWMWRHc1diTW9MaTZ1OGZ6bGwxOGUrKzY3NzhZY0U2Z24zbnJycmZqWnozNVc0MWhGUlVVc1hibzBzdGxzTkczYWRMWGZTY09IRDQrOTl0cHJZNDRKc01teThnc0E0R3QyM25ubnFLNnVqZ1VMRmtRMm0xMXRSY1hpeFlzakluTFBOVy9lWFBnQ05wamRkOS85Ry8xT2F0R2loZkFGOEJYMi9BSUFxTVhoaHgrK3p1ZnV2Ly8rRzNBU2dHLzJPNmwvLy80YmNCS0F6WS80QlFCUWk2T09PaXAzR1ZGdHUwU3NPbFpVVkJTSEhITElScDBOcUgvVzlYZFNjWEZ4SEhIRUVSdDFOb0JObmZnRkFGQ0wxcTFieHc0NzdMRGE1VVZmbGNsa29tUEhqdEdoUTRlTk9CbFFIN1Z1M1RwNjlPaXgxdDlKUFhyMHNORTl3TmVJWHdBQXRTZ3BLWW1kZDk0NTkvaXJLeTIrK3MvYmJydHR0R25UWnFQT0J0US9KU1VsMGJ0Mzc5emp1bjRuN2JUVFR0R2lSWXVOT2h2QXBrNzhBZ0NvUlZGUlVmVHExU3VhTkdsUzV6bUZoWVhSdTNmdmFOU28wVWFjREtpUGlvcUtZb2NkZGxqajc1c0dEUnJFOXR0dkh3MGJOdHlJa3dGcytzUXZBSUE2OU9qUkkxcTNicDE3bk0xbWE2eXdLQzR1anQxMzN6MGZvd0gxVUs5ZXZhSjU4K2E1eDEvL25kUzRjZVBvMWF0WFBrWUQyS1NKWHdBQWRlallzV04wNjlhdDFqMTJNcGxNZE9qUXdSK2F3RWJUdFd2WDJHYWJiZXI4bmRTcFU2Zm8yclZySGlZRDJMU0pYd0FBZFNncUtvcUREanFvenVlUFB2cm8zTjNYQURhMDR1TGlPUFRRUSt0OGZzQ0FBWDRuQWRSQy9BSUFXSU8rZmZ0R1VWRlJqWlVXbVV3bUNnc0w0OGdqajh6alpFQjlkTkJCQjlYNk82bW9xR2lOWVF5Z1BoTy9BQURXb0ZHalJqRmd3SURWanZmdDIzZU5tK0VEYkFpTkd6ZU93dzQ3YkxYakJ4MTBVSlNVbE9SaElvQk5uL2dGQUxBV1J4MTExR3JIRGpqZ2dEeE1BaEJ4K09HSHIzYXNmLy8rZVpnRVlQTWdmZ0VBck1XMjIyNGJIVHQyakV3bUU1bE1KanAyN0JqYmI3OTl2c2NDNnFsdTNicEYrL2J0YzcrVHVuYnRHajE3OXN6M1dBQ2JMUEVMQUdBdEdqUm9FTHZzc2t2dWNaY3VYYUpWcTFaNW5BaW96NW8wYVJLOWUvZk9QZTdXclZzMGE5WXNqeE1CYk5yRUx3Q0F0U2dxS29vZGR0Z2hpb3VMSTVQSlJJOGVQYUo1OCtiNUhndW9weG8yYkJpOWV2V0t3c0xDS0N3c2pGNjlldG1ERUdBTnhDOEFnSFhRcDArZmFOZXVYVFJvMENEMjJXZWZLQ2p3cjFGQWZtUXltZGhqanoyaVpjdVdVVkpTRW52c3NVZU51ejhDVUZOUnZnY0FBTmdjZE8zYU5UcDA2QkFyVnF5SVhyMTY1WHNjb0o3cjNyMTd0RzNiTnBZdFd4YmR1M2ZQOXpnQW16VHhDd0RJbVQxN2RzeWNPVFBmWTJ5eU9uWHFGRTJiTm8zSmt5Zm5lNVJOVm9jT0hhSjkrL2I1SG9ORWZQcnBwekY5K3ZSOGo3SEo2dFNwVTFSVVZNU3JyNzZhNzFFMldkdHNzMDEwN2RvMTMyTUFlWmJKWnJQWmZBOEJBT1RmRjE5OEVaZGVlbWw4L1BISCtSNWxrMVZkWFIwUjRaTEhOV2pYcmwxY2M4MDFzZlhXVytkN0ZEWnpuM3p5U1Z4MDBVWHg2YWVmNW5zVU5tT3RXN2VPMGFOSFIrZk9uZk05Q3BCSFZuNEJBQkd4TW41OS9QSEg4ZVdYWDBhalJvMmlzTEF3M3lPeEdhbXFxb3F5c3JJb0x5K1B6ejc3VFB6aVc1c3paMDRzWExnd0tpb3FZcXV0dG9vdHR0Z2kzeU94R1Nrcks0dTVjK2ZHNHNXTFk4NmNPZUlYMUhQaUZ3QlFRNk5HamVLTU04NklIWGZjTWQranNCbVpNbVZLM0g3NzdiblZjYkMrTkdyVUtNNDg4OHpvM2J0M3ZrZGhNeko1OHVUNDdXOS9HMVZWVmZrZUJkZ0VpRjhBUUEyRmhZV3gzWGJieFI1NzdKSHZVZGpNRkJjWFIzbDVlYjdISURFRkJRWFJxVk9uNk5telo3NUhZVE95Wk1tU0tDb3FFcitBaUlpd1lRVUFBQUFBeVJLL0FPRC9zWGZuOFRHZC9mL0gzNU4xWkJGTEVJbWRSTlFTdGJURTB0cDcwNkxjdExXVnF0SzdKYWg5SzBXVlVxV3RLcTIxV3JXWDB0WFNLcnBReEw3dmUwUTIyVFB6K3lQZnpNL0lJb29NTTYvbjQzRS9ibk9kYzJZK2s2dG5UdWFkNjdvT0FBQUFBTHRGK0FVQUFBQUFBQUM3UmZnRkFBQUFBQUFBdTBYNEJRQUFBQUFBQUx0RitBVUFBQUFBQUFDN1JmZ0ZBQUFBQUFBQXUwWDRCUUFBQUFBQUFMdEYrQVVBQUFBQWQzRHQyaldkUG4wNlYvdisvUFBQK3UyMzMrN0w2eDQ3ZGt3dnYveXlUcHc0a2UwKzBkSFI2dFdybDM3OTlkZTdmdjY0dURpZFBuMWFxYW1wOTFKbWpxNWV2YXFkTzNjK3NPY0hnRHR4c1hVQkFBQUFBR0Fydi8vK3UzYnMyS0hCZ3dkYnRkKzRjVU83ZCs5VzdkcTE1ZTN0clRsejVtanIxcTM2NFljZjd2aWNLMWV1bExlM3R4bzJiQ2hKT25QbWpDNWZ2cHlyZWlwVnFxVDgrZk5iSHNmRnhXbi8vdjJLajQrMzJ1L01tVFB5OVBTVXI2K3ZVbEpTOU04Ly82aEZpeGE1ZW8xYi9mYmJieG85ZXJUV3JWc25mMy8vWEIrM2V2VnFsUzFiVnRXclY3L2p2cHMzYjlhVUtWUDB4eDkvNklNUFBsQzdkdTBVR0JoNDE3VUN3TDlGK0FVQUFBREFZWjA0Y1VKTGx5NVZxVktsOU1JTEwxamFmL25sRjczMzNudGF0bXladkwyOTcrazFsaTlmcnErLy9qcFgrMzcyMldlcVZhdldIZmZMQ09NMmI5NThUN1hkeWJWcjF6Ung0a1NGaFlXcGJObXlrcVRFeEVRdFdMQkExNjlmMThjZmYzekhBTXhnTU1oZ01DZzVPVmxIang1VjkrN2ROV0hDQkRWcTFPaUIxZzRBR1FpL0FBQUFBRGlzcmwyN2F0dTJiWm8rZmJwQ1FrSVVIQndzS1gxRVZPblNwVlcrZlBsN2ZvMndzREE5OWRSVDZ0T25qejc2NktOTVlaSEpaTktiYjc2cGE5ZXVxVktsU2xrK2g5bHNsc2xra3BOVCtzbzF1M2Z2VmtoSWlKeWRuWE5keDVkZmZxbFBQLzNVcWkwdExVMlMxS0ZEQjZ2Mk5XdldLQ1VsUlgzNjlGRk1USXhpWTJNdDI0eEdvMmJObXFWWFhubEYvZnIxMDJlZmZaWnQzYmZXNytucHFVOCsrVVFEQmd6UUR6LzhRUGdGSU04UWZnRUFnRWRlVkZTVTNuenpUWVdGaGFsMjdkcFcyeTVkdXFTMzMzNWJBd1lNdU9PWHN3eFRwa3lSczdPejNucnJyV3ozK2ZMTEw3Vm56eDVOblRyMXJ1czlmLzY4akVhamZIMTk3L3JZM05xelo0K0tGaTE2VjlPWUFFZms1T1Nrc1dQSHFtUEhqbnJ2dmZlMFlNRUN4Y1hGYWVmT25VcE5UVlc5ZXZVa1NTa3BLVXBMUzdNOHpsQ3laRWt0WGJwVVVWRlJsblcrSWlJaUZCY1hwN1ZyMTBxU0dqVnFwTnExYTZ0bHk1YWFPSEdpRmk1Y2FEbi9UU2FUSmt5WW9DTkhqdWl6eno2VHA2ZG5sbldPSGoxYUw3LzhzdHExYTZmRGh3L3J5cFVyZXZIRkYrL3F2ZGFyVjA5RmloU3hhdHV6WjQrV0xWdW12bjM3cW1EQmdwYjJxMWV2YXRDZ1FUS2J6ZnJpaXk4eWhZQUJBUUg2NElNUDlPcXJyMnJ1M0xrYU9uU290bXpaa3VYcjd0bXpSNUwwelRmZlNKSkNRMFBsNU9Ta3JWdTNxa0dEQm5mMUhnRGczeUQ4QWdBQUQ0MkVoQVNOSGoxYWtaR1JHalJva0I1NzdMRmNIWmVhbXFwRGh3NHBPam82MDdaMTY5WnAxNjVkZHpWdDZlVEprM0p4eWZ4cjB1N2R1MVd0V2pVNU96dnJ6Smt6MnJ0M2I2NmY4MVp2dlBHR3FsZXZybkhqeHVYNm1PdlhyMnZwMHFYcTNidDNsclhkYnVEQWdlcllzYU9lZU9JSi9mSEhIK3JUcDQ5bHhBZ0FhLzcrL3BvNGNhSXFWcXdvU1ZxeFlvV1NrNU0xZlBod2VYaDRTSkxXcmwycnc0Y1BhOGlRSVZiSFpteS9mUG15SmsrZUxFbEtUazZXSk12anFsV3J5dHZiV3lOR2pORHJyNyt1SGoxNmFPclVxU3BVcUpER2pSdW4zYnQzNjRNUFBsQzFhdFVzenhzVkZhV2hRNGVxVFpzMmtxUjgrZkxwazA4K1VZc1dMYlJ4NDBaSjBxZWZmcXJQUHZ2TWNzelVxVk0xZmZwMHEvb0dEeDZzdG0zYlNwTEtsaTFybWJxWUlTMHRUY3VXTFZQRGhnMHRZZm5HalJ2VnUzZHZsU3BWU3RPblQxZXhZc1d5L0xsVnJseFpzMmZQMW1PUFBhWTllL1prZXUwTUpwTkprakp0cjErL1B1RVhnRHhCK0FVQUFCNEtack5abzBhTjBwWXRXMlF3R0RSbnpoeE5temJ0cnFiMDNDNHBLVWtyVnF5UW41K2Yvdm5uSC8zenp6K1o5dkgxOVZWb2FPZ2RuK3ZzMmJONjlkVlhGUllXcG03ZHV2M3JtbkpqeVpJbGlvNk8xdXV2dnk2RHdTQkordlhYWHpWdjNqeWRQWHRXRXlkT3ZHTUFaakFZNU96c3JJaUlDQzFZc0VBSER4N1U1TW1Uc3gxVkFqaTZwNTU2U2xMNjU4WlhYMzJsT25YcTZMLy8vYTlsKys3ZHUzWDY5R20xYk5reXkrT0RnNE8xYmRzMlNWS2ZQbjNrN2UydDk5OS8zMnFmZlBueWFkYXNXZXJmdjcrNmRlc21OemMzZVhoNGFPSENoYXBRb1lMVnZrZVBIdFhPblR2VnBVc1hTVkx2M3IwMWF0UW9MVnk0VU92V3JWT2xTcFhVc1dOSFNlbUw0aytiTmszTm16ZlB0RjVZdFdyVlpEYWJkZWJNbVN6cmpvaUlrSlErSWpVNU9WbnIxNi9YdkhuekZCd2NyRkdqUmlraEljSHFMcGNCQVFGeWRYVzFQQTRKQ1pFazFhNWRXMy84OFVlV3IvSDk5OTliUHQrTlJtT1crd0RBZzBUNEJRQUFiTTVrTW1uU3BFbmFzbVdMdW5YcnB2TGx5K3Z0dDkvV3hJa1ROWHIwYUVzQWRMZldyRm1qNjlldlMxSzJvNnhxMUtpUmJmaVZscFptQ2Q4eWdyTWFOV3JjVlEyTkd6ZFdVbEtTVlZ0aVlxSXVYYnFrWDM3NXhkTFd1blZyRFIwNlZIUG16TkZubjMybWxpMWJLaTB0elJKeXRXdlhUaGN1WE5DQ0JRdms1dWFtZDk1NTU0NC9GN1Back9iTm04dG9OR3JzMkxFNmRlcVVxbFNwY2xmMUEvWnM3ZHExaW9xS2tpUjVlWG1wWGJ0MmlvcUtVcGt5WmRTOWUvZjc5anFKaVluYXYzKy8vdm5uSDIzYXRFbkhqaDFUWUdDZ0NoVXFwRC8vL0ZQLys5Ly85T1NUVDZwU3BVb3FYYnEwS2xXcXBHUEhqcWxJa1NMeTh2S1NsQjdVRHhzMlREZHUzTkMxYTljMFlzUUl5OTBrSXlJaU5HM2FORldyVmsydFc3Zk85UHBKU1VscTM3NTlqalcrL3ZyclZvOFBIejVzQ2Q1dTljMDMzNmhuejU1S1RVMlZsUDRaTjM3OCtCeWZPMk4wWEZKU0V1RVhBSnNnL0FJQUFEYVZuSnlza1NOSGF0T21UV3JkdXJYNjllc25nOEdnbXpkdmFzcVVLWXFKaWRHRUNST3kvTUswZWZObXhjYkdLaTR1VHBLMGE5Y3V4Y2ZIcTNEaHdxcFdyWnJtekpralNYcm5uWGNzMDVreWZQLzk5MXF3WUVHMlV5dVBIRG1pVHAwNmFmSGl4WEp6YzlPdnYvNHFMeSt2WEs4YmxtSDQ4T0dXS1Q4WnBrNmRxdEtsUzFzdE1PM3Y3NjhQUHZoQVM1WXNVYWRPblRSdzRNQk00ZGFiYjc2cGMrZk82YWVmZmxMSGpoMTE3ZG8xWGJ0MkxjdlhUVTVPMXY3OSt5MXI3SFR0MmxVSERoeFFRRUNBMWJvK2dDTmJ2SGl4VHA4K0xaUEpKRDgvUDdWcjEwNzc5KzlYMjdadGRlM2FOVzNZc01HeTc3bHo1NVNZbUdqVmxxRmd3WUtxVzdkdWxxOFJFUkdoMXExYkt5a3BTWjZlbnFwZnY3NkdEaDJxdExRMEpTUWthTlNvVVZxN2RxMjJiOSt1SDMvOFVXbHBhVnEwYUpIQ3c4TXpmZDQ4OTl4ejZ0S2xpMHFWS25WWDB3WGQzTnkwY3VYS0xMZWxwS1JveVpJbFdyZHVuVXFVS0tGaHc0YXBlUEhpMlQ1WFFFQ0FCZzhlTEpQSnBNOC8vMXlKaVlsM2ZQMk1BQzh1TGs0K1BqNjVyaHNBN2hmQ0x3QUFZRFBuenAzVGlCRWpkUERnUWIzMDBrdDY2NjIzTElIUEN5KzhvTFMwTkUyZlBsMDllL2JVK1BIalZhNWNPYXZqUC8vOGM2dnBPR3ZXck5IYXRXc1ZFaEtpclZ1M0tqWTJWcVZMbDlaWFgzMmxSWXNXV1VaeEhUdDJURXVYTGxWZ1lLRFZhSWQ1OCtaWjFzWHk5dmJXNmRPbnRXVEpFblhzMkZGLy92bW5rcE9UTFNNdHNsdjh1bkRod3BaRnJpV3BXYk5tbWQ3M3JGbXpGQkFRb0JZdFdraVNZbU5qTldMRUNQM3h4eDhhTkdpUVhucnBwU3gvWGdhRFFlUEdqZE9KRXlkVXBVb1Y5ZW5UeDdLUTlPMVNVbEswWThjTy9mWFhYMWJ0MWFwVkkvd0Mvcy95NWNzbHBhL05sYkZZL1l3Wk15d2pSczFtczVLU2t1VHU3aTZEd1NDejJhelJvMGZMemMzTmFnMjlLbFdxWkFxL0lpTWo5Zm5ubjh0Z01Hamt5SkVxVXFTSWF0U29ZUm5OT1hqd1lGMjllbFVMRnk1VW56NTkxS2RQSHlVa0pPamt5Wk9xWExteTl1elpveGRlZU1IcU9VMG1rMEpEUTFXOGVQRzdHaEZyTUJoVXBreVpUTzFidDI3VjFLbFRkZjc4ZWZuNSthbG56NTY2ZWZPbWpoOC9ubWxmRHc4UHl5alpaNTk5VnBLc0FyWE5temRyMUtoUldiNStXRmlZSkNrNk9sb0JBUUc1cmhzQTdoZkNMd0FBa09mTVpyUFdyRm1qcVZPbktpMHRUY09IRDdkYVd5ZERwMDZkVkw1OGVZMFlNVUl2dmZTU1hubmxGWFh2M2wzdTd1NlMwdGZHa3FTLy92cExyNy8rdXNhUEg2K21UWnZxbjMvK1VhOWV2ZFM3ZDI4MWI5NWNuVHAxMG52dnZhY1JJMGJvMkxGajZ0dTNyN3k5dlRWOStuU3JFV1hidG0yempMVHc5L2RYL2ZyMXRXREJBa25wMDNYKzk3Ly9XZTZVOXQxMzMrbnc0Y01hTkdpUVZjMFp6M2ZqeG8wc0YrQ1gwaGZvajR1TDArblRwM1hqeGcyTkhUdFdGeTllMUlBQkExUzNibDJyUU0vVDA5UHE3bXo1OHVXelRGMmNQWHQydGovanRtM2JxbEdqUnBZdm5RQnk1OWJ3K3NDQkErcldyWnRtelpxbDZ0V3JXMGFFVHBzMkxkTjA2YWlvS0czWnNrVzdkdTNTZ1FNSEZCOGZyejE3OXFoRml4YnEyYk5ucmw0N1g3NThxbHk1c2lScC92ejVjbkZ4MFlVTEZ5emJuWnljOUwvLy9lK2UzK09SSTBmMDhjY2ZhL3YyN1phMjY5ZXY2OTEzMzgzMm1CSWxTdVM0UG1MRmloVXRuNGZmZmZlZExsMjZwRjY5ZWttUzVUTXJZMzB4QU1ocmhGOEFBQ0JQN2QyN1Z4OTg4SUgyNzk4dktYMHRLeW45N21yWmFkdTJyYjc2Nml2Tm1UTkhLMWFzMEVzdnZhU09IVHRhcHRMczJMRkRVdm9YMVZxMWFxbEVpUkpxM3J5NWV2YnNLV2RuWjAyWU1FRkRodzVWWkdTa2R1N2NLVzl2YjgyYU5jdHFhby9aYk5ieDQ4ZjE3TFBQV2tZOWRPL2VYU1ZLbE5DS0ZTc1VIQnhzOVFWMjM3NTlPblhxVkpicjYwanAwNmtXTGx5WTdYdTZmUG15dG16Wll0VTJiZG8wVFpzMnphcXRjZVBHcWxLbGltVUtweVI5K2VXWG1lN1lkanNQRDQ5TWE0MEJ1RHNaNjRGbHJGbVZsZFRVVkxtNHVHamZ2bjBhUDM2ODh1WExKeWNuSjFXdFdsV1RKazFTOGVMRnRXSERCazJjT05IcXVPVGtaSm5ONWt5alI1czJiYXB4NDhaWjdyeDRhL2dsS2NzUnB4bW1USm1pcVZPbldyWDk5dHR2Y25Oemt5VDkrZWVmV3Jod29mNzg4MC9sejU5ZkF3Y08xT2JObStYazVHVDFHZk52K1B2NzYvbm5uNWVVL3ZsNDgrWk55Mk1wL1E4REZ5OWV2S2ZYQUlCL2kvQUxBQURrbWUzYnQ2dHYzNzR5R28zcTNidTN6cDA3cHcwYk5tUzVoczd0MnJScG8rclZxK3ZqanovV3A1OStxbHExYWxudVl2Ynp6ejlMa3RhdFc2ZHQyN2JwMDA4LzFhUkpreXpIVnExYVZjSEJ3WmF3cVZPblR2TDE5YlY2L2xPblRpa3VMazZWS2xYU2p6LytLRWtxVktpUWloY3ZyaE1uVG1qQ2hBbDM5VjY3ZHUyYWJUQjI5T2hSelpneFE1Y3ZYMWFuVHAxeVhJamEwOU5UVVZGUktsaXdvSTRmUDY0bFM1WW9MUzN0anEvdjVlVmxXUXNOd0wremYvOStHUXdHbFNwVkt0dDkrdlRwbzNyMTZ1bTU1NTdUckZtelZLTkdEY3ZvMG95QS9iSEhIbE8vZnYyc2psdXpabzFpWTJQVnRXdFhxL2FjWGt0S0gvMDFac3dZcTdhNHVEaE5uanhaclZxMVV1M2F0YTIydWJpNDZOQ2hReG8vZnJ5T0hEa2lvOUdvcmwyNzZwVlhYdEdGQ3hmMHdRY2ZxRk9uVGxZMzRMaVZqNDlQcHVmTVNtUmtwQW9WS3BUdDlsS2xTbG1OYWdXQXZFVDRCUUFBOGt6ZHVuVVZGaGFtbGkxYldzS25POTBsN0haTm1qVFIzcjE3VmExYU5VblMzMy8vclppWUdFblNnQUVEdEhyMWFvV0ZoV254NHNXS2pvN1draVZMOU5WWFg4bk56VTFoWVdFNmRPaVE1czZkcXlWTGxxaDU4K1o2NG9rblZMTm1UZTNaczBmdTd1NnFVS0dDMWV2NStmbXBidDI2V2E3ZGxaT0NCUXRtV2xzcktpcEtzMmJOMHFwVnEyUTJtOVcrZlh1RmhJUmt1YjZPbEQ1VnFFaVJJaXBTcElnQ0F3TzFmZnQyeTFSUEtUMWdPM255WktialFrSkNWS0JBZ1d5blhRSzRzMnZYcnVucnI3L1drMDgrbWVNZENpOWV2S2pJeUVqNSt2cG1DdFV6bENsVEp0T2FXenQzN3RUVnExY3pyZXQxSndhRFFTMWJ0clJxaTRpSTBPVEprMVc1Y3VWTTJ5U3BaTW1TTXB2TjZ0V3JsMTU4OFVVVktGQkFVdnBJWEtQUnFGV3JWbW5WcWxXWmprdE1URlQ5K3ZYdkdIN2R1SEZEdlhyMTB1TEZpN01kSlJjWUdLaERodzVaSG1lc3BRWUFlWUh3Q3dBQTVCbUR3YUJ1M2JyZDAzTzR1cnFxVnExYWxzZno1OC9YVTA4OXBRMGJOc2pkM1YzVHAwL1h5cFVyTlh6NGNHM1pza1Z1Ym03cTFLbVR1bmJ0cXZ6NTgwdVNldmZ1clVXTEZ1bW5uMzdTNnRXclZhbFNKWDN4eFJlcVZLbVNaVEhxRElHQmdmcjQ0NC92cWViRXhFU3RXclZLYytmT3RRUjF6czdPV3J0MnJkWDZRcmNiTzNhc25ubm1tV3kzOStqUlE5SFIwWXFOamRXTUdUUFVzV05IQlFVRnlkZlhWenQyN05EZXZYdnZxVzdBVVIwNmRFaERoZ3hSY25LeTFZaXRqR0RuN05tekNnME4xY0dEQjNYMTZsVUZCZ1ptKzF6bno1L1hqUnMzTXJYSHhNUW9QajVlKy9idHk3U3RTSkVpOHZQenV3L3ZKSjJYbDVlKy92cnJUTzBOR2pUUXRtM2JzajJ1Y2VQR2x1bVgyYmx4NDRaNjkrNnRxS2dvSlNjblp4dCtWYXRXVFQvODhJUGk0dUxrNWVXbFJZc1c2ZGRmZjlXWFgzNTVkMjhHQVA0RndpOEFBR0FUbzBlUDFxWk5tKzdxbUlZTkcxcE5aOXk1YzZmKyt1c3Z6WjQ5MnpKMTB0dmJXMUZSVVRweTVJamVmUE5OdFczYjFySTJXSVl5WmNwb3pKZ3hHanAwcUg3Ly9YZDVlSGpJM2QzZHN0ajk3ZWJNbWFONTgrWlp0YVdscGNsa01xbE9uVHBXN2QyNmRiTXNTQjBWRmFWbHk1YnBtMisrVVZSVWxPcldyYXRHalJycDNYZmYxYWVmZnFxYU5XdmUxZnUvWGVQR2pTVkpWNjVjMFl3Wk0vVEU4TTI1S2dBQUlBQkpSRUZVRTArb1VhTkdrdEtuY1g3Ly9mZjM5UHlBSTBoT1R0YXhZOGVVa3BJaWs4bWtwVXVYYXRxMGFmTHk4dExNbVROVnNXSkZ5NzcrL3Y0S0NnclMrKysvcjJuVHBzbGtNcWxvMGFKNjZxbW5zbjMrdVhQbjZydnZ2c3QyZS9mdTNUTzFkZW5TUlFNR0RMaTNOM2FQb3FLaUZCMGRyWklsUythNHovbno1K1hyNjZ2UFAvL2NNcUxNYkRZcklTRkIzMzMzblk0ZlB5NVhWMWUxYTlkT2FXbHAycng1czU1NzdqbEZSa1lxSlNVbHI5NE9BQWRIK0FVQUFHd2lNVEZSK2ZMbDB5dXZ2SktyL1Jjc1dKQnBBZmZwMDZlcmJ0MjZtUlovZitPTk45UzZkV3QxN2RwVm4zNzZhWTdQKy83Nzc2dHUzYm81N3ZQMDAwK3JSSWtTVm0xcjE2N1ZvVU9ITkhUb1VLdjI4dVhMUzVJKy9QQkRMVisrWEltSmlhcFVxWkltVEppZ3VuWHJxbi8vL3ZMMTlkV05HemV5WFdPbmV2WHEyVTZmdWxWT2EreVVLbFZLTVRFeHVuSGpScWJwbHdEU0pTWW1hdURBZ2RxM2I1OWNYRncwY2VKRTllclZTMWV2WGxYMzd0MHRZVTRHWjJkbnpaOC9YK0hoNGJwNTg2YU1ScU5DUWtJeWpYWktUVTJWd1dDUUpQWHQyMWM5ZXZUSTlOcnZ2LysrcmwrL3J2ZmVleS9UTmg4Zm4vdjRMditkakR0QlpqZXFiYytlUFRwLy9yeUtGeSt1MmJObmE5KytmUm8zYnB6T25UdG51VkhBeElrVFZhcFVLVFZwMGtURml4ZFg3ZHExdFdEQkFqVnYzbHpuenAyNzQvcG1BSEMvRUg0QkFBQ2J5WjgvdnpwMTZwU3JmVmV2WHAycExTQWdJTXN2bGE2dXJqS1pURXBNVEZUNzl1MHRnZFN0SWlJaU5HL2V2Rnd0SGg4VUZLU2dvQ0NydHQyN2QrdkVpUk5acnE4anBVOWJxbHExcXJwMzcyNDFPaXdxS2tweGNYRjYrKzIzTXgyVGxwYW1sSlFVTFY2OCtJN2gxN0pseTNUeDRrWDE3OTgveSswWlgxZ1BIVHFrME5CUVNheXhBOXl1Zi8vKzJybHpwNlpNbVNLejJheVJJMGZxOTk5LzE5TlBQNjN2dnZ0T0hoNGVjbloybHBPVGs1eWRuV1V5bVpTYW1tcjF2OE9IRDh2RHcwTk5temJWK3ZYcmxaYVdwb01IRCtyWlo1K1ZwR3pYQXZQdzhGQmNYRnltdGNCeUVoRVJZUW1sYnBWeGM0dnc4SERMblIxdmxkM05ONlQwS1p4ejU4NlZ0N2UzakVhalhGMWRGUjBkcmZYcjE2dHc0Y0o2L1BISHN6d3VPRGhZalJvMVV2LysvVldpUkFsZHVuUkp4WXNYVjhPR0RWV3VYRG1WSzFkT0pVcVVrSk9UaytXWWZ2MzZxVWVQSG5ydHRkZDA5T2hSOWVyVks5ZnZIUUR1QmVFWEFBQjRaSTBjT1ZJK1BqNktpSWpJZHA4R0RScW9RWU1HbWRxUEh6K2VhU3JqL2RTNWMyZDE3dHc1VS91Q0JRdXlQZWFiYjc3UmxDbFQ3cmpHenZMbHk3Vml4UXIxNmRNbjIzMENBZ0pVdUhCaC9mMzMzd29ORFpYWmJGYXpaczAwYXRRb05XL2VQUGR2QkxCamZuNStHang0c0dVS2NkbXlaYlZreVJMOS92dnZ1bnIxcWt3bVU2NmU1L25ubjFlclZxMDBZOFlNU2Vublg0Y09IZTU3dmFkUG45Ymt5Wk96M0dZMEdyVng0MFp0M0xneDA3YWN3cStpUll0cXk1WXRTa2hJa05sc2xwUSt3aTBvS0VqRGhnM0x0QTdpcmE4M2RlcFV5K1BhdFd2ZmNXSDh4eDU3VE8rOTk1NG1UWm9rUHo4L1MwQUlBQThhNFJjQUFIaGtQUXhUZys2bjA2ZFB5OHZMSzlOVXF3d1pVNGxXckZpaHpwMDdXMFpOWkh4aFBYRGdnTTZkTzZmang0K3JhOWV1cWxldm5qWnUzS2grL2ZvcE9qcGFOMi9lelBhTExPQ0lCZzhlTEU5UFQ4dmpjdVhLYWZUbzBaSWtrOG1rNU9Sa3kvcCtHYU5FbloyZFpUQVlMUC92NU9Ra0Z4Y1hPVGs1YWRldVhUS1pURmFqbmJMei92dnY1NnJHeHg5L1hMdDI3Ykk4em1tQituL0RhRFJxNjlhdGt2Ny9Xb1labzkwZWhFYU5HbG5XSmdTQXZNSnZQd0FBQUErQnRMUTAvZlhYWHpuZU5XN2R1bldTcEY2OWVxbG56NTdxMzcrL3pwdzVvNHNYTDBwS3YvT2xyNit2eXBZdEs2UFJxTmF0VzJ2dDJyVmF2MzY5U3BjdUxVbXNzUVBjNHRiZzYzWk9UazR5R28xMy9ad1BLalRLQzg3T3puSjJkcloxR1FCdzN4RitBUUFBbXpsejVzd2RwOGxrTUpsTU9kNTFMRHViTm0zU3FWT25NclZmdjM0OVY4ZHYyN1l0eTMzUG5EbWpwS1FrclYyN050TzJpaFVyV3QwaDduYno1OC9YaFFzWDVPbnBhVm1mWjlldVhUcDkrclE2ZHV5WTdYRWRPblJRcFVxVkxOTWRDeGN1ckJJbFNxaGN1WEtxVUtHQ3lwWXRLMjl2Yjh2K0pVdVdWS05HalRScDBpU1ZLMWRPUnFQeHJ0WVhBZ0FBc0FlRVh3QUF3R1o4ZlgwVkZoYVdxMzAvK3VpamJMZGxURDNLYXNURnhvMGJzNXpxbDV1RjdpVnB5WklsMnJ0M2I3YmJzMXAvcDJmUG5qbUdYeWtwS1ZxM2JwMVNVMU10YmQ3ZTN1cmN1WE9PNndRMWJ0ellzamFSSk12MHJKeU1HemRPYjcvOXRuYnMyS0ZYWG5tRmFZOEFBTURoOE5zUEFBQ3dpVW1USnNsc05zdlYxVFZYKzJkM1YwVkpsb1hkYjFXaFFnV3JkWEx1eHV6WnN5My9ualZyMXI5NmpweTg5dHByZXUyMTEyUTJtNVdXbG5aWFA0ZTc1ZW5wYWJVb05RQUFnS01oL0FJQUFEYkJDS1QwRVd2OEhBQUFBQjZzUjNjMVJnQUFBQUFBQU9BT0NMOEFBQUFBQUFCZ3R4aG5Ed0FBQU9DaFpUS1pkUG55NVN6djJncGs1L0xseTdtK3NRa0ErMGY0QlFBQUFPQ2hsWmlZcUxsejU4ckR3OFBXcGVBUkVoOGZyOWpZV09YTGw4L1dwUUI0Q0JCK0FRQUFBSGpvRkNoUVFHNXViaktaVERwLy9yeXR5M25vcEtTa3lHUXlTWktjbloyNWVVWTJYRnhjVktCQUFWdVhBY0RHK0lRRUFBQUE4TkFwVzdhc0prNmNxTXVYTDl1NmxJZlN2SG56ZFBUb1VVbFN4WW9WMWFOSER4dFg5SEFxVXFTSXlwWXRhK3N5QU5nWTRSY0FBQUNBaDQ2enM3TkNRa0lVRWhKaTYxSWVTblBtekpIQllKQ1V2aTVhaXhZdGJGd1JBRHk4dU5zakFBQUFBQUFBN0JiaEZ3QUFBQUFBQU93VzRSY0FBQUFBQUFEc0ZtdCtBUUFBSzJscGFUcDY5S2pjM054c1hRb2VJVWVPSEZGS1NvcXR5d0FBQU1pRThBc0FBRmhKVEV6VWdnVUxDTDl3VjFKU1VoUWJHeXRQVDA5Ymx3SUFBR0NGOEFzQUFFaVNDaFVxSkY5Zlh5VWxKY2xzTmlzcEtjbldKZUVSNCtucHFjS0ZDOHZYMTlmV3BRQUFBRmdRZmdFQUFFbVN2NysvSmt5WW9NaklTRnVYZ2tkWWdRSUZWS3BVS1Z1WEFRQUFZRUg0QlFBQUpFbE9UazRxVjY2Y3lwVXJaK3RTQUFBQWdQdUd1ejBDQUFBQUFBREFiaEYrQVFBQUFBQUF3RzRSZmdFQUFBQUFBTUJ1RVg0QkFBQUFBQURBYmhGK0FRQUFBQUFBd0c0UmZnRUFBQUFBQU1CdUVYNEJBQUFBQUFEQWJoRitBUUFBQUFBQXdHNFJmZ0VBQUFBQUFNQnVFWDRCQUFBQUFBREFiaEYrQVFBQUFBQUF3RzRSZmdFQUFBQUFBTUJ1RVg0QkFBQUFBQURBYmhGK0FRQUFBQUFBd0c0UmZnRUFBQUFBQU1CdUVYNEJBQUFBQUFEQWJoRitBUUFBQUFBQXdHNFJmZ0VBQUFBQUFNQnVFWDRCQUFBQUFBREFiaEYrQVFBQUFBQUF3RzRSZmdFQUFBQUFBTUJ1RVg0QkFBQUFBQURBYmhGK0FRQUFBQUFBd0c0UmZnRUFBQUFBQU1CdUVYNEJBQUFBQUFEQWJoRitBUUFBQUFBQXdHNFJmZ0VBQUFBQUFNQnVFWDRCQUFBQUFBREFiaEYrQVFBQUFBQUF3RzRSZmdFQUFBQUFBTUJ1RVg0QkFBQUFBQURBYmhGK0FRQUFBQUFBd0c0UmZnRUFBQUFBQU1CdUVYNEJBQUFBQUFEQWJoRitBUUFBQUFBQXdHNFJmZ0VBQUFBQUFNQnVFWDRCQUFBQUFBREFiaEYrQVFBQUFBQUF3RzRSZmdFQUFBQUFBTUJ1RVg0QkFBQUFBQURBYmhGK0FRQUFBQUFBd0c2NTJMb0FBQUFBUEZwaVkyTVZFUkZoNnpJY1hteHNyS0tqbzIxZGhrTkxTRWhRYkd5c3pHWnpucjkyYkd5c0RBYUR6R2F6WW1KaXRIejU4anl2NFdIaTVlVWxMeTh2VzVmaDBQTG56Ni84K2ZQYnVneUhWN0JnUVJVb1VNRFdaVHgwREdaYmZGSURBQURna1hUanhnM05talZMKy9mdnQzVXBEaTAxTlZYWHJsMVRVbEtTclV0eFdHYXpXV2xwYVVwTFM3UFo2enM1T2Nsc05sdis3Y2dNQm9OY1hWMXRYWVpEYzNWMVZkR2lSZWtIR3l0ZHVyVGVldXN0RlNsU3hOYWxQRlFZK1FVQUFJQmNPM2Z1bkhiczJLRkxseTdadWhUZ29XQXdHR3ordW94blNQOFpKQ2NuMjdvTWg1YWNuS3hUcDA3WnVneUhkL0hpUlowNWM0Ync2emFFWHdBQUFMaHJScU5STDc3NG9vS0NnbXhkaWtNNmNlS0V2dm5tR3lVbUpxcEJnd1lxVnF5WXJVdHlPTkhSMGRxeFk0ZHUzTGlod01EQVBQK2lhVEtaZFBic1dabk5acFVzV1ZJdUxvNzUxUzRtSmtaSGpoeVJKRFZzMkZCRml4YTFjVVdPSnlJaVF0dTNiMWRTVXBLNmR1M0tkY0ZHVHA0OHFhVkxsOXE2akllV1kzNUNBZ0FBNEo2NHVMaW9aczJhQ2cwTnRYVXBEbW5uenAxYXMyYU5KT25GRjE5VXJWcTFiRnlSNHpsMTZwUk9uRGlocUtnb3ZmTEtLMnJSb29XdFMzSklPM2Z1MUlnUkk1U1VsS1FYWG5pQmM4RUd3c1BEZGVEQUFWMi9mcDNyZ2czdDNMbFRxMWV2WmpwOE5oeDdZamdBQUFBQUFBRHNHdUVYQUFBQUFBQUE3QmJoRndBQUFBQUFBT3dXNFJjQUFBQUFBQURzRnVFWEFBQUFBQUFBN0JiaEZ3QUFBQUFBQU93VzRSY0FBQUFBQUFEc0Z1RVhBQUFBQUFBQTdCYmhGd0FBQUFBQUFPd1c0UmNBQUFBQUFBRHNGdUVYQUFBQUFBQUE3QmJoRndBQUFBQUFBT3dXNFJjQUFBQUFBQURzRnVFWEFBQUFBQUFBN0JiaEZ3QUFBQUFBQU93VzRSY0FBQUFBQUFEc0Z1RVhBQUFBQUFBQTdCYmhGd0FBQUFBQUFPd1c0UmNBQUFBQUFBRHNGdUVYQUFBQUFBQUE3QmJoRndBQUFBQUFBT3dXNFJjQUFBQUFBQURzRnVFWEFBQUFBQUFBN0JiaEZ3QUFBQUFBQU93VzRSY0FBQUFBQUFEc0Z1RVhBQUFBQUFBQTdCYmhGd0FBQUFBQUFPd1c0UmNBQUFBQUFBRHNGdUVYQUFBQUFBQUE3QmJoRndBQUFBQUFBT3dXNFJjQUFBQUFBQURzbG91dEN3QUFBTURES1Q0K1h0SFIwVlp0MTY5ZlYxcGFtc3htc3lJakkzWHAwaVdyN1Y1ZVh2TDI5czdMTXUzZXpaczNGUk1UWTlVV0dSbVpZejk0ZTN2THk4c3JMOHUwYXdrSkNZcUtpckpxaTRpSVVFcEtpaVFwS2lvcVV4OTRlbm9xZi83OGVWYWpJK0Jjc0wxL2MxMmdEKzQvem9XN1p6Q2J6V1piRndFQUFJQ0h6Lzc5K3pWMTZsU3J0dmo0ZUowOWUxWW1rMG1sU3BYSzlJdDBuejU5VktkT25id3MwKzd0MmJOSEgzNzRvVlZiWEZ5Y3pwMDdKN1BabkdVL3ZQbm1tNnBWcTFaZWxtblhEaDA2cE1tVEoxdTFKU1VsNmV6WnMwcE1URlRKa2lWVm9FQUJxKzB2dnZpaW5ubm1tYndzMCs1eEx0aGVUdGVGMU5SVWxTbFRoajdJQTV3TGQ0L3dDd0FBQUZsS1RrNVc0OGFObFpDUWtLdjlqVWFqTm03Y0tLUFIrSUFyY3l4SlNVbHEwcVRKWGZYRHBrMmI1Tzd1L29BcmN4d3BLU2xxM0xpeDR1UGpjN1cvbTV1YmxpNWRxdEtsU3ovZ3lod0w1NEx0SlNjbnEwbVRKcmsrRitpREI0Tno0ZTZ4NWhjQUFBQ3k1T2JtcHFaTm0wcVNjdnA3YWNhMjBOQlFncThId04zZC9hNzY0ZW1ubjNib0x6Z1BncXVycS83em4vOUl5bDBmVks1Y09kTklNTnc3emdYYmMzTnp1NnR6SVRRMGxENTRBRGdYN2g3aEZ3QUFBTExWdW5WcnViaWtMeE9iMVMvWUdXM096czVxMXF4Wm50Ym1TSExiRHk0dUxwWXZwcmkvMnJkdm42cytjSEp5VXUzYXRlWHA2Wm1uOVRrS3pnWGJ5KzI1d0hYaHdlSmN1RHVFWHdBQUFNaFcyYkpsVmE1Y09Sa01obXozTVJnTUNnZ0lVSVVLRmZLd01zZFN0bXhabFNwVjZvNzlVS3BVS1pVdlh6NFBLM01jcFV1WFZzV0tGWFBzQTBueThmRlI1Y3FWTFY5S2NYOXhMdGhlYnM0RnJnc1BIdWZDM1NIOEFnQUFRTFk4UER3VUVoSmllWHpyWDVkdi9YZFFVSkNLRkNtU3A3VTVFZzhQRHozMjJHT1d4OW4xUStYS2xlWGo0NU9udFRrS0Z4Y1hxOFdpcyt1RFlzV0tLVEF3TUU5cmN5U2NDN2FYMjNPQjY4S0R4Ymx3ZHdpL0FBQUFrQzEzZDNkVnJWcFYrZkxseTNZZloyZG5WYTFhVmQ3ZTNubFltV054ZDNkWGxTcFZjbHl6eGRYVlZWV3JWcFdIaDBjZVZ1WTRYRnhjRkJJU0lrOVB6MnhIV2hnTUJsV3FWRW5GaWhYTDQrb2NCK2VDN1dXY0N6bGRGekw2Z092Q2c4TzVjSGNJdndBQUFKQ2p3TURBSFA5NjcrcnFxaXBWcXVSaFJZN3BzY2NleS9Hdjl4NGVIZ29PRHM3RGloeFA2ZEtsNWUvdm4rTSs5ZXZYejZOcUhCZm5ndTJWTGwwNngrdUNoNGNIMTRVOHdMbVFlNFJmQUFBQXlGRzVjdVVVRUJCZ0dlMWlOcHN0VXlvTUJvTUtGQ2hnTmZVQ0QwWlFVSkQ4L1B5eTdRZGZYMThGQlFYWnNrUzdWNkpFQ1pVcFU4YnkrTmFwUlFhRFFaNmVucXBUcDQ0dFNuTW9uQXUyVjZKRWlSeXZDNzYrdmx3WDhnRG5RdTRSZmdFQUFDQkhMaTR1YXRTb1ViYmJXN2R1TFRjM3R6eXN5REc1dXJxcWVmUG0yVzcvejMvK0kxZFgxenlzeVBHNHVMamtPTEtyZGV2V01ocU5lVmlSWStKY3NMMDdYUmYrODUvL2NGM0lBNXdMdVVmNEJRQUFnRHRxMHFSSnR0dmF0MitmaDVVNHRoWXRXbVM3clUyYk5ubFlpZU5xMkxDaDFlTmJSMzl4THVRZHpnWGJ5K202UUIva0hjNkYzQ0g4QWdBQXdCMFZLRkJBalJzM3Rscm8yMkF3cUU2ZE92TDE5YlZoWlk2bFVLRkNXZlpEZ3dZTlZLaFFJUnRXNWpqeTU4K3ZWcTFhWmVxRGtKQVErZm41MmJBeXg4SzVZSHNGQ2hSUWl4WXRzcnd1MEFkNWgzTWhkd2kvQUFBQWtDc3RXN2JNMVBiMDAwL2JvQkxIbGxVL05HM2ExQWFWT0s3Ly92ZS9tZHBxMTY3Tk5LODh4cmxnZTYxYnQ4N1V4blVoNzNFdTNCbmhGd0FBQUhLbFNwVXFLbDY4dUF3R2d3d0dnL3o4L0JRU0VtTHJzaHhPbFNwVlZMUm9VVXMvbENoUmduN0lZMVdxVkZHcFVxVXNmVkN3WUVGVnIxNWR6czdPdGk3Tm9YQXUyQjdYaFljRDU4S2RFWDRCQUFBZ1Z6dzlQVld0V2pYTDR6Smx5akNsd2dZOFBUMVZxVklseStQeTVjc3JmLzc4TnF6SThUZzVPYWx1M2JxV3g4V0tGVk9KRWlWc1dKRmo0bHl3UFhkM2Q2NExEd0hPaFRzai9BSUFBRUN1R0kxR1ZhcFVTVTVPVGpJWURDcGJ0cXdLRkNoZzY3SWNqdEZvVkZCUWtLVWZnb0tDNU9YbFpldXlIRTVJU0lobHBKZS92ei9yZmRrQTU0THR1Ymk0V0s0TGtyZ3UyQWpud3AwUmZnRUFBQ0JYbkp5Y1ZMMTZkUlVyVmt5ZW5wNEtEUTJWaTR1THJjdHlPRTVPVHFwZHU3WUtGaXdvVDA5UDFhNWRtK2wyTmxDeFlrV1ZMMTlla3RTc1dUTzV1cnJhdUNMSHc3bGdld2FEd1hKZGNITno0N3BnSTV3TGQwYjRCUUFBZ0Z5clVLR0MvUDM5VmJCZ1FhdXBMc2hid2NIQktscTBxQW9XTEtqZzRHQmJsK09RaWhjdnJ2TGx5OHZkM1YxMTZ0U3hkVGtPaTNQQjlqS3VDMTVlWGx3WGJJaHpJV2RFc2dBQUFJK1FHemR1Nk9yVnF6YXRvVUtGQ2lwV3JKZ3VYTGhnMHpwOGZYMVZ1SEJobTd6Mnc5QVB3Y0hCU2twSzB2bno1MjFhaDYzNjRXSG9nNENBQUQzeHhCTzZkT21TTGwyNlpMTTZIUDFjcUZpeG9wS1RremtYYktoQ2hRb3FXTEFnMXdXdUM1SnMydy9aTVpqTlpyT3Rpd0FBQU1DZFhicDBTWk1tVGRMSmt5ZHRXa2RxYXFyTVpyUE5wM2tGQkFSbzdOaXhLbDY4ZUo2K0x2MWd6UmI5OExEMFFWcGFta3dtazBQMmdTUmR2WHBWRXlaTXNIay9wS2FtU3BMTnA5c0ZCQVJvekpneENnZ0l5TFBYZkZqT2hZZXBEN2d1T09aMTRVNFkrUVVBQVBDSXVIRGhnZzRmUHF6cjE2L0x4Y1hGc3NDd296R1pURXBOVFZWc2JLd3VYTGlRNTc5YzB3L3BiTmtQOUVFNlc1OExseTlmcGg5azNROW56cHpKMC9DTGN5R2RyYzhGK2lHZHJmc2hKNFJmQUFBQWp4aWowYWdlUFhwWUZ0dDJOQ2RPbk5DWFgzNHBXMDlnb0I5czN3LzBnZTM3UUVydmh5NWR1ampzT2tObnpwelJnZ1VMT0JkczZHRTZGK2dIMi9kRFZnaS9BQUFBSGpFdUxpNnFYcjI2YXRXcVpldFNiTUxiMjF2TGxpMVRVbEtTVGV1Z0gyemZEL1NCN2Z0QVN1K0hrSkFRaFlhRzJyUU9Xd2tQRDlkWFgzM0Z1V0JERDlPNVFEL1l2aCt5NHBoajhRQUFBQUFBQU9BUUNMOEFBQUFBQUFCZ3R3aS9BQUFBQUFBQVlMY0l2d0FBQUFBQUFHQzNDTDhBQUFBQUFBQmd0d2kvQUFBQUFBQUFZTGNJdndBQUFBQUFBR0MzQ0w4QUFBQUFBQUJndHdpL0FBQUFBQUFBWUxjSXZ3QUFBQUFBQUdDM0NMOEFBQUFBQUFCZ3R3aS9BQUFBQUFBQVlMY0l2d0FBQUFBQUFHQzNDTDhBQUFBQUFBQmd0d2kvQUFBQUFBQUFZTGNJdndBQUFBQUFBR0MzQ0w4QUFBQUFBQUJndHdpL0FBQUFBQUFBWUxjSXZ3QUFBQUFBQUdDM0NMOEFBQUFBQUFCZ3R3aS9BQUFBQUFBQVlMY0l2d0FBQUFBQUFHQzNDTDhBQUFBQUFBQmd0d2kvQUFBQWdJZll2bjM3Tkhqd1lNWEd4bHExZi8vOTk1bytmYnBNSnBPTktzT3RFaE1UbFp5Y2JPc3lBRGlvNU9Sa2JkKytYV2ZQbnJWMUtROGx3aThBQUFEZ0lYYmx5aFZ0MnJSSlNVbEpWdTNMbHk5WGVIaTRuSno0bGY1QmlveU1WTDE2OWJSNTgrWWM5M3ZoaFJjMGNlTEVQS3JLY1IwNGNFQWRPM2JNMUIvdnZQT09Qdm5rRXh0VmhRd0hEaHhRbHk1ZHRHL2ZQbHVYWXZjT0hUcWsxTlJVeStNYk4yNm9iOSsrV3JkdW5RMnJlbmk1MkxvQUFBQUFQSHcyYmRxa29VT0gzdE56ekp3NVUzWHIxcjFQRlRtZXlaTW5xMG1USmxsdXUzVHBrdmJ1M2FzaFE0YmtjVldPeDJReUtURXhVV2xwYWJZdUJaSysrKzQ3blRoeFFrV0tGTEZxMzc1OXUwcVdMR21qcXV6ZjBhTkhNd1h3dHdzTUROUzMzMzZyNDhlUEt5QWdJSThxYzB6SGpoMVRseTVkMUwxN2QvWHQyOWZXNVR3U0NMOEFBQUNRaWNsa2tzbGtVcXRXclZTcVZLbC85Ung4RWYzM3pHYXpWcTFhcFlvVks4ckx5eXZUOXRXclYwdVNQRHc4dEgzNzlteWZwM0xseXZMeDhYbGdkVHFxa3lkUGFzS0VDUm8wYUpBZWUrd3hXNWZqTUpLU2t2VFRUeitwWXNXS3FsS2xTcTZPT1hUb2tFd21reXBYcnZ5QXE3TnZ3NFlOMDVrelozTGNaL2JzMlZxL2ZyMWF0V3FsUW9VSzVWRmxqbW41OHVXU3BMWnQyOXE0a2tjSDRSY0FBQUN5OWN3enp5ZzBOTlNxYmNXS0ZWcThlTEcrK09JTCtmcjYycWd5KzNibHloV2xwcVlxSUNCQTBkSFJWdHRTVTFQMTdiZmZTcExHamgyYjQvUE1uejlmMWFwVmUyQjFPcXFiTjI5cTc5NjltZFpodTFWYVdwckN3OE5WdUhEaGZ4MGd3OXJhdFdzVkZSV2xRWU1HNVdyL0sxZXVxSC8vL29xTGk5TzMzMzdMNTlVOW1EMTd0dFVVdTdsejUyclBuajFXVTAyLyt1b3JKU1ltcW5EaHdscTdkbTJXei9QNDQ0L3poNUY3ZFBYcVZhMWJ0MDRWS2xSUVJFU0VJaUlpSkVsUlVWR1Mwdis3MzcxN2Q1YkhlbnA2S2lnb0tNOXFmWmdRZmdFQUFPQ3VSRVpHNnZ6NTg3WXV3NjZkUEhsU2toUVdGaWF6MlN4SmF0T21qVnhjWFBUV1cyOHBJaUpDWThlT1ZYeDh2S1pNbWFLWk0yY3FQajVldzRZTjAralJvNVdRa0tDcFU2Zkt3OFBEbG0vRDRkeThlVk0vL1BDRHRtN2RxdTNidHlzbUprWlRwMDRsL0xvUDB0TFN0SGp4WXZuNys2dDU4K1ozM0Q4aElVRURCZ3hRUkVTRWhnMGJSdkIxajRvV0xXcjEyTlBUVXk0dUx2TDM5NWNrblQ1OVdzdVhMNWVMaTR1V0xGbGl0VzlTVXBLY25Kems2dXFxa1NOSEVuN2RvN2x6NXlvNU9WbkhqeC9YcTYrK21tbjcrdlhydFg3OStpeVByVlNwa3I3ODhzc0hYZUpEaWZBTEFBQUFkeVhqci84dUx2d3ErYUNFaDRlclVLRkNHakZpaE1MRHc3Vm8wU0lOSFRwVVhsNWUrdVNUVDFTMWFsVTk5OXh6V3JseXBZeEdvMEpEUTdWejUwNUpVcDA2ZFhUZ3dBRko2VjlROGUvOC9QUFAyckZqaDJXZG94VXJWbWo3OXUycVg3KysxWHBUWjg2YzBkYXRXeFVaR2FuTm16ZHJ5NVl0cWxxMXFwbzJiYXBWcTFiSmFEVGE2aTNZbFpVclYrckNoUXRxM0xpeG5KMmRjOXczTVRGUmd3Y1AxcEVqUjlTcFV5ZDE2TkFoajZwMFRLbXBxUm96Wm94U1UxUFZxRkVqVFowNjFXcjdNODg4b3hZdFdtakFnQUUycXRCKzdOdTNUNnRYcjFiOSt2WFZ2WHQzcTIwWm95SmJ0V3FsNTU5L1BzdmpIZm1hd0c4c0FBQUF5TkZmZi8ybEN4Y3VXQjRmT25SSWt2VDk5OTluK2NYZTNkMWRMVnUyekxQNjdOR2ZmLzZwR2pWcXFGR2pScGFGMWtORFE3Vmx5eGFkUG4zYU10WG84T0hEQ2c0T2xzRmcwS1ZMbCtUcTZxcWlSWXZxNzcvL2xpUkdmdDJEdUxnNFhiMTZWU2twS1pLazZPaG91Ymk0S0NvcXlqTGRjY1NJRVlxS2lsSytmUG1VbXBxcUo1OThVdSsrKzY0S0ZDaWdmZnYyYWRXcVZYSnpjN1BsMjdBTE1URXhtajE3ZHE3MmpZMk5WZi8rL2JWbnp4NjFhZE5HQXdjT2ZNRFZPWTR1WGJxb1hidDJhdGV1blZYNzMzLy9yUU1IRHFoczJiSTZldlNvMWJiRXhFUmR1M2FOMFY3M1FXSmlvc2FOR3llajBhamh3NGZMejgvUGF2dVZLMWNrU2NXS0ZkUGpqejl1aXhJZmFvUmZBQUFBeUpiQllORHk1Y3UxYWRPbVROdHUvK3QrQmo4L1A4S3ZleEFaR2FudzhIQ05IRGt5MHpZL1B6KzFhOWRPZGVyVWtTVHQyclZMVHovOXRDVHB4SWtUS2x1MnJKeWNuSlNRa0NESnNmL0tmNitlZi81NVBmLzg4NHFJaUZDTEZpM1VzMmRQTlczYVZDKy8vTEwyNzk4dktYMzlvclp0MitxSko1NVFodzRkVktSSUVSVW9VRUNTTEtHWnU3dTd6ZDZEdmZqd3d3OFZIUjB0ZzhHUTQzN1IwZEhxMWF1WGpoMDdwaGRmZkZHREJnMjY0ekhJdlN0WHJpZ3VMczd5T0NFaFFUdDM3cFNycTZ1R0RoMnFBZ1VLYVBqdzRZcUlpTEJNTTgwSXc4cVVLV09UbXUzSnVISGpkT3JVS1kwWU1TSlQ4SVU3SS93Q0FBQkFKaWFUU1ZMNjFNYng0OGRyekpneGxtMVRwa3pSVHovOXBGOSsrU1hUY1lNSEQ5YjE2OWZ6ckU1N1ZLaFFJVTJhTkVrMWF0VEl0SzFjdVhLcVY2K2VwUFIxd2M2Y09XTjVmUERnUVZXc1dGRlMrdHBUcnE2dVRFMTlBRHAzN3F3Yk4yNW95cFFwNnRDaGc1NTg4c2tzOTR1UGo1Y2s1Y3VYTHkvTHN6dS8vZmFidnYzMlczWHMyRkViTm16SWNkOFRKMDdJeWNsSllXRmg2dGF0V3g1VjZMZ3VYYnFrM3IxN1M1SkNRa0wwN3J2dlNwSjI3TmloNTU1N1RsSjZRTy9pNHBMcnUzTWlhMmF6V2JHeHNYcnV1ZWZVdm4xN1c1ZnpTT0pxQ0FBQWdFd3lwdHE1dUxqSWFEUmFUVytNaTR1VGo0K1B2TDI5TXgyWG1wcktWTHY3NE5ZRnZUT0N5SUVEQityQWdRTmF2MzY5L1B6OHRHelpNc3YwbHNURVJPM2J0MC9QUHZ1c3BQVHdpMUZmRDBiejVzMjFiOSsrTys0WEV4TWppZEYzOTJyZXZIa3FYYnEwd3NMQ3NneS80dVBqOWNrbm55Z2lJa0plWGw2YU1tVkt0b0VrN3EvU3BVdHJ6cHc1a2lSWFYxZjUrUGlvZlBueSt2SEhIeTNoMTZaTm0xUzFhbFhXdnJ0SEJvTkI3Nzc3cnR6ZDNiVnAweWFyRVhnWk1xWmpIenQyTE51N2JZYUdoanJzelI4SXZ3QUFBSkJKVHRQbXpwNDlxK0xGaTJkN1hQNzgrUjlvYlk0Z0tTbEoyN1p0czl3NVVKS1NrNU0xWU1BQStmajQ2TlNwVTFxOWVyVUdEaHdvSnljbi9mYmJiMHBKU2JGODZTZjhzcDB0VzdiSWFEUnF6Wm8xTWhxTlZvdmo0KzYxYnQxYXdjSEJtY0lUczltc24zLytXUjkrK0tGbHJhT2dvQ0NDcnp6azdPeWNLVWhwMnJTcDVzeVpvL1BuenlzeE1WRUhEeDdNY2dvMzdsN0d0WFhHakJrNTNuRjU2OWF0bHV2RzdXYk5ta1g0QlFBQUFHVEkrQXZ5N1VGV1RFeU16cDQ5YXhsaGRMdUVoSVJzZ3pIa1hzZU9IWFgrL0hsNWVub3FPRGhZNGVGMHRIbCtBQUFnQUVsRVFWVGgrdmpqaitYcjY2dkV4RVNOSERsU2dZR0JscnZZTFZ1MlRGV3JWcldzQXhNVEUwUDRaU1BUcDArM2ZERjk0NDAzN25oblF1VHM5c1hWcGZRcHZ1Kzg4NDZPSFR1bU1tWEs2TU1QUDlURWlSTnRVQjF1MTY1ZE8zM3h4UmY2NUpOUGxKS1NJZzhQRDZ1UnJMaDNDeGN1dE54MStWWVJFUkhxM0xtek9uWHFwSmRmZmpuTFkzMThmQjUwZVE4dHdpOEFBQUJrY3ZueVpUazVPV1g2Qy9IR2pSdGxNcGxVdTNidExJK0xpNHRqMnVOOTBMaHhZNVV0VzFiTm16Zlg3Ny8vcnZEd2NFbnAwMHBIamh5cGt5ZFBhdjc4K1hKeWN0TFdyVnUxZS9kdXF4c1F4TWJHRW43WnlJd1pNeFFmSHk5ZlgxOTVlbnBxNXN5WmV2NzU1N25iM1gxVXJGZ3hwYVNrYU5pd1lXclhydDBkQThaVnExYkowOU5UelpvMWs1T1RVeDVWNlpoOGZYM1ZybDA3TFZ1MlRGSjZBT3psNVdYanF1eEx4azAxYnBleFhJSFJhSFRZMFYwNUlmd0NBQUJBSmtlUEhsWEpraVd0Rmt4UFNFalEvUG56NWVIaG9hZWVlaXJMNDJKalkvbWljeCtFaFlWbDJmN1JSeC9wMTE5LzFaUXBVMVNwVWlWRlJrWnF3b1FKcWxxMXFobzFhbVRaTHpvNldnVUxGc3lyY2gzQ2tTTkhGQjRlcnMyYk4ydjgrUEhaN25mclhlMU9uRGloaFFzWHl0ZlhWNTA2ZGNxTE1oMUM0Y0tGdFhMbHlsenYvK3V2ditxUFAvNVFzMmJOSG1CVmpzbGtNdW5jdVhNNmV2U29Ibi84OFV6aFYvMzY5VzFjSVpDTzhBc0FBQUJXcmwrL3J2RHdjTFZ0MjliU1pqS1pOSDc4ZUYyNGNFRmhZV0ZaamlwS1NFaFFjbkl5NGRjRDlOSkxMNmxpeFlwcTNMaXg0dVBqOWRaYmJ5aytQbDRUSmt5dzJpOHFLa3FsU3BXeVVaWDJ3V3cyYTgrZVBaWkYxdWZObXljZkh4ODFhOWJNY2hPQ1c3VnUzVnIrL3Y1V2JlZk9uWk1rbFMxYjlzRVhqR3hkdUhCQmZuNStqUHE2RDg2ZE82Y1ZLMVpvejU0OU9udjJyQm8wYUtERXhFUkowcUpGaTVTU2txSkJnd1lwWDc1OE1wdk42dGV2bno3NjZDTUZCZ2JhdUhJNE9zSXZBQUFBV05td1lZTk1KcE5sblpiazVHU05IejllUC83NG8rclVxYVBPblR0bmVkeGZmLzBsU1NwUm9rU2UxZXBvL1B6ODFMSmxTMFZIUjJ2Z3dJRTZlUENnM24vL2ZhdWYrWTBiTjNUeDRrWEwzZGJ3NzR3WU1VSS8vZlNUWEYxZDFiaHhZN1ZxMVVyMTY5ZVhpNHVMamg0OUtrbUtqSXkwN04relo4OU16N0Zueng1SjZRdXg0OEZ5YzNQVHpaczNNN1hIeHNicTNMbHpDZzBOdFVGVjltSHYzcjBhTVdLRUlpTWp0V3JWS2tucG4wV2hvYUVLQ2dwU1lHQ2dnb0tDZFAzNmRiMzg4c3U2ZWZPbVpzNmNLUmNYRi9YcjEwODlldlRRa0NGRDFMcDFheHUvazBkYlhGeWN6R1p6dHRzei92dFBTVW14ck51WkZTY25KNGVjRmsvNEJRQUFBSXVZbUJqTm16ZFBKVXFVVU0yYU5YWDI3Rm1OR2pWS0J3NGNVSTBhTmZUKysrL0wyZGxaaVltSkdqSmtpQW9VS0NBUER3OGxKU1hwbDE5K2tkRm9WTjI2ZFczOU51emFxVk9uMUxkdlgxMjdkazBUSjA1VTFhcFZOWG55WkJVc1dGRE96czdhdUhHanpHYXpHalpzYU90U0gybHQyclJSN2RxMTFheFpNM2w3ZTF0dEsxV3FsRHc5UFRWOStuU2RPblVxeTlHT3AwK2YxbmZmZmFjYU5XcW9jT0hDZVZXMnd3b0tDdExtelpzMVpzd1l5NmhIazhtazMzLy9YYW1wcVdyUW9JR05LM3gwRlNwVVNEVnIxbFJ3Y0xBQ0F3TlZzV0pGcTV1aEpDY242NHN2dnRDOGVmTlVxRkFoZmY3NTU2cFVxWklrYWU3Y3VlcmZ2Ny9HalJ1bkgzLzhVWU1IRDdhYUdvemNhOUdpaFdXVVhVNFdMMTZzeFlzWFo3dTlYTGx5V3I1OCtmMHM3WkZBK0FVQUFBQ0w4UEJ3eGNURWFNeVlNYnA1ODZhNmQrK3U2T2hvdFcvZlhrT0dETEdzQVdZMEduWGl4QWxkdm56WmNteUpFaVUwYU5BZ0ZTbFN4RmJsTzRSQ2hRcXBlUEhpbWpScGtxcFdyYXJVMUZTdFdyWEtjdmN2UHo4L2pSMDdsdEZHOTZoT25Uclpiak1halpvMGFaSSsvUEREYk8rODV1bnBxZERRVUEwZlB2eEJsb24vTTNEZ1FDVW1KbXJidG0zYXVIR2pKTWxnTU1qSHgwZmR1bld6bXNhTnUxT3laRW05ODg0NzJXNGZNbVNJdG03ZHFucjE2bW5jdUhGVzZ3MEdCUVhwbTIrKzBlVEprN1ZseTVZY1J5NGhaMisvL1hhV256VjM2L1l3MzFFUWZnRUFBTUNpZnYzNm1qeDVzbVh4OUhIanhzblYxVFhMSUdEOSt2VXltODFLVGs2V3dXQ1FtNXRiWHBmckVKbzJiYXBkdTNaWkh2djQrR2p1M0xtV3h5NHVMdnJ6eno4dFg0cHV2VWtCSHB4NjllcXBYcjE2dGk3RG9mejY2Ni9aYnZQMzk5ZkhIMytjaDlVZ1E3OSsvZFNzV1RPMWF0VXF5KzNlM3Q2YU1HR0NybDY5cXFKRmkrWnhkZllqWXlrQy9EdGNHUUVBQUdDbGFkT21sbi9mYWFxUXdXQ1F1N3Y3Z3k0SnVVRG9CY0FXeXBVcnAzTGx5dDF4UDRJdjJCSzN1d0FBQUFBQUFJRGRJdndDQUFBQUFBQ0EzU0w4QWdBQUFBQUFnTjBpL0FJQUFBQUFQSkpPbno1dDZ4SWN4cDN1MUJnYkc2dDkrL2JsVVRXT2JkKytmUm84ZUxCaVkyT3Qyci8vL250Tm56NWRKcFBKUnBVOXZBaS9BQUFBY0ZkNjl1eXAwYU5IMjdvTWg1V1ltS2pZMk5nNy9pOCtQdDdXcGRvdHM5bWNxejZJalkyMTNJVVQ5K2Jnd1lNYU8zYXMxYy96anovK1VQdjI3YlY1OCtaTSt4OC9mbHpkdTNmWHlaTW44N0pNdS9YUFAvL29oUmRlMElFREI3TGRaOUdpUmVyZXZidDI3dHlaaDVVNXBpdFhybWpUcGsxS1NrcXlhbCsrZkxuQ3c4UGw1RVRVY3p0dUNRTUFBSUM3RWhNVEl4OGZIMXVYWWRjMmI5NmM2Uy82a3VUbjU2ZmZmdnROWDMvOTlSMmZJeVFrUlBQbXpYc1E1VG1FQ3hjdWFOZXVYVmx1cTFHamh0cTBhWk9yNTVrMWE1YWVmUExKKzFtYVEwcElTTkNHRFJ2azZ1cXFrU05IU3BLZWZQSkoxYWhSUXhNbVRGQzFhdFZVdUhCaFNWSjBkTFFHRGh5b3ExZXZLakl5TWxkM0lrVE9QRHc4bEpDUW9CNDlldWlOTjk1UXQyN2RaREFZTE5zaklpTDA5ZGRmcTFHalJxcFZxNVlOSzdWdmt5ZFBWcE1tVGJMY2R1blNKZTNkdTFkRGhneko0Nm9lRFlSZkFBQUF5R1Q3OXUwNmQrNWNsdHRpWW1KMDhlSkZmZlBOTjFsdXIxeTVzcXBVcWZJZ3k3TjduMy8rdVU2ZlBpMlR5YVRrNUdRWmpVWkpVcjE2OVZTMGFGSDUrL3ZyblhmZWtTUmR2SGhSWThhTTBiQmh3MVNoUWdYTDhRa0pDVGFyM3g0Y1BueFlreWRQbGlRbEpTWEp5Y2xKcnE2dWtxUVBQL3hRa3ZUNjY2K3JaczJha3FSUFAvMVU4Zkh4ZXV1dHR5UkoxNjVkMC9EaHcyMVF1WDJxV2JPbTNuenpUYzJZTVVPQmdZSHEyTEdqREFhRFJvMGFwWTRkTytxamp6N1MyTEZqbFphV3BxRkRoK3JpeFl0Njc3MzNDR0x1aytEZ1lIMzExVmNhUG55NFpzNmNxYmk0T0wzeHhodVc3VE5tekpEQllMQUtYZzRlUEtpVksxZHF4SWdSY25aMnRrWFpkc1ZzTm12VnFsV3FXTEdpdkx5OE1tMWZ2WHExcFBTZ2N2djI3ZGsrVCtYS2xSM3lEMWlFWHdBQUFNaGs5ZXJWMnJ4NXM5emQzVE50UzBwS1VtUmtwR2JPbkpscFcySmlvbDU3N1RYQ3IzdTBaTWtTU2VraFpOKytmYlY4K1hMNSsvdExrcVpPblNxajBhakhIMzlja3VUdDdTMUpxbENoZ3FXdFlNR0NoRi8zcUVtVEpwWVJGaSsvL0xMS2xDbWpjZVBHU1pKbFZGNlpNbVVzUDNNZkh4ODVPVGxaSG1jWEh1UGY2OUtsaXlJakk5V3dZVU5MVytuU3BUVjkrblNGaElSSWtweWRuVld6WmswMWF0UklUWnMydFZXcGRzbmIyMXN6WnN6UTU1OS9yZzRkT2xqYWQrellvUTBiTm1qNDhPRXFXclNvcFQwaElVRnIxcXhSOGVMRjllcXJyOXFpWkx0eTVjb1ZwYWFtS2lBZ1FOSFIwVmJiVWxOVDllMjMzMHFTeG80ZG0rUHp6SjgvWDlXcVZYdGdkVDZzQ0w4QUFBQ1FwUW9WS21qcDBxV1oyanQwNktDU0pVdnFndzgreUxTdGR1M2FlVkdhdzR1UGo3ZjhaZi9TcFV1U3BQMzc5MXNDcjRpSUNKdlY1a2lPSERraUR3OFBTVkprWktSVnY5QUg5OGVwVTZmVXBVc1hxN2JseTVmbjZ0aGJBL292dnZoQ3djSEI5N1UyUnhJUkVTRmZYMTg1T3p1cmQrL2VsdmFvcUNpOTg4NDdxbGV2bnY3NzMvOWFIVk96WmsxMTdOaFJjK2JNVWQyNmRWVzVjdVc4THR1dVpLeGZGeFlXWnJuNVFKczJiZVRpNHFLMzNucExFUkVSR2p0MnJPTGo0elZseWhUTm5EbFQ4Zkh4R2pac21FYVBIcTJFaEFSTm5UclY4cG5sYUFpL0FBQUFnRWZNNWN1WE5YRGdRRW4vL3c1c0gzLzhzV1VObnRUVVZJZjh5MzVlVzdSb2tSWXZYaXhKbG9YWWIrOFgzSnUwdERRbEppYXFWYXRXL3lxOE9ubnlwRmF2WHMzZDcrN0JzV1BIOVBMTEwrdjU1NTlYV0ZpWTNOemNKS1dQQWg0MmJKaVNrNVAxOXR0dlp6b3VNVEZSWGJ0MjFTKy8vS0l4WThabzZkS2xscW5EdUh2aDRlRXFWS2lRUm93WW9mRHdjQzFhdEVoRGh3NlZsNWVYUHZua0UxV3RXbFhQUGZlY1ZxNWNLYVBScU5EUVVNdk5CK3JVcVdPNVdZR25wNmN0MzRiTkVINEJBQUFBajVoeTVjcFpScjhjUDM1Y0w3endnbWJQbm0yWmNqZHExQ2hkdkhqUmxpVTZoSWtUSjFxbTFnMGVQRml4c2JHYVBYdTJwUFJwajIzYnRyVmxlWGFsWHIxNmF0R2l4VjBmdDNYclZzdGFTUGgzeXBjdnI4NmRPMnZldkhuYXVYT24zbjMzWFFVRUJQdy85dTQ3ckttemZ3UDRuUVJJMkZ0VUZFR3E0bnBkTDI2ck9HaHJyWFZyNjE1VlgxdXQ0dDZ0dUxlaTFsWnJ0YTFXcE80OWEzRWg3a1VWQjdZNFFBZ2JBbVQ4L3VDWFUyTVNsaU1TN3M5MTlaS2M4NXh6dmtrazl0eDVCZ1lNR0lEbzZHZzRPVGxoMkxCaHlNN09oa0toZ0VLaFFGWldsazRBTEpmTHNXblRKZzUvZkFVUkVSR29YNzgrQWdJQ29GS3BBQUJObXpiRkgzLzhnWmlZR0t4ZXZScEEzbnlGZm41K0VJbEVlUHIwS1N3dExWR21UQmxFUmtZQ0FIdCtFUkVSRVJIUnV5RWlJZ0wvL1BPUE1Nemw0TUdEY0hSMFJMVnExVXhjV2VtUmxwYUd3NGNQQThpN2NSZUpSQWdMQ3dNQXppWDFGbGxZV01EZDNSMHltUXdKQ1FrNGN1UklvWTZUU0NUbzJiTW5wRklwM04zZDJlUG9GWWpGWW93Y09STFZxMWZIOU9uVEVSWVdob2tUSjZKQ2hRckl5Y2xCNWNxVjRlenNERWRIUjlqYjI4UGUzaDQyTmphd3M3T0R0YlUxcksydHNXN2RPbXpZc0FHQmdZSHc4dkl5OVZNcWNlUnlPYTVmdnk2c2RQcWlzbVhMb2t1WExtamN1REVBNE5LbFMyalZxaFVBNFA3OSsvRHg4WUZZTEJhR3hiUG5GeEVSRVJIUkM1S1RrdzJ1NkpqZmFvOGM2dlY2SERwMENDZE9uQkNHMHYzMDAwOFFpOFhvMmJNbkFDQTlQVjBJWnVMaTRnQUFrWkdSaUkrUEIvRHZQR0JVZkVsSlNWaTFhaFdBdkRuVzR1UGo4ZkRoUXdBUUpseS9kdTJhMEFNalBqNGVXVmxad3Z1U21KaG9ncXJOajdlM053NGRPZ1FBdUhYcmx0Qzd4Ump0Q3FtV2xwYm8yYk1uR2pac0tCeFByNloxNjlhb1ZLa1NLbGFzQ0NCdjhZM0NHak5tREdiUG5zMS9JNHJKeGNVRjgrYk5RLzM2OWZYMlZhNWNHYzJhTlFPUU44ejMwYU5Id3VQYnQyOExYNXBrWkdUQTB0SVNGaGFsTXdZcW5jK2FpSWlJaVBJbGs4bVFscFptZEVYSHBLUWtnL3Q0WS9ONnpKdzVFek5uemhSV2U5eTJiWnZPYW8vUG56L0h0OTkrQytEZjEveW5uMzRTNXZ6S3pjM2xpcHV2eU12TEM2ZE9uUUpnZkxYSHNMQXc3Tml4QXdDUWs1TURBTUw3UXE5ZnpabzFjZWJNR1lQN2xFb2w5dXpaZ3g5KytBRWFqUWJEaHc5L3k5V1ZEcjYrdnNVNnp0dmJHeHMyYkhqTjFaUXVnWUdCd3MvYU9lekdqaDJMVzdkdVlmLysvU2hidGl4Q1EwUGg0ZUdCZXZYcVFhRlE0TWFORytqUW9RT0F2UENydFBiNkFoaCtFUkVSRVpFQnMyZlBSbUJnSU5MVDAvSFJSeDhKMjVWS0pWcTBhSUZQUC8wVWt5Wk4wanV1WmN1V0hGNzBodFdzV1JNREJ3N0V5SkVqQWZ3NzU5ZnExYXVGT2I5MjdOaUI1T1JrVTVacDFpd3RMZEdoUXdmMDdOa1ROV3JVQUtBLzU1ZGNMc2VLRlN2Zzd1NXV5bEpMaFNOSGptRDE2dFZJVGs3R2dBRUQ4TmxubjBFbWs1bTZMTE0wYjk0OCtQdjdDME4vMjdWcmg4ek16QUtQYTkyNk5XYlBudjJteXpOcjJkblpPSFBtREE0ZE9vVHc4SEFBZWFIN21ERmo0T2pvaUljUEgyTG56cDBZTzNZc3hHSXgvdnp6VCtUbTVxSlJvMFlBR0g0eC9DSWlJaUlpZ3c0ZE9vVGp4NC9EeTh0TFdLTCszcjE3eU1uSmdiZTN0OEZqdEQxbDZNMTVNWXcwcGt1WExtK2hrdEpMSnBNSnZjQ01jWEZ4S2JBTkZlelpzMmZJemMzTnQ4MkNCUXZnNnVxSzFhdFh3OUhSRWMrZlA5ZHJZMmxwaWJKbHk3NnBNa3VGbEpRVS9QNzc3MGhOVFJYQ3I4ek1URFJxMUVpWVk4cVFIMy84RVFxRjRtMlZhYlo2OU9pQjJOaFkyTnJhd3MvUEQ5ZXZYMGRJU0FqYzNOeWdVQ2d3ZGVwVVZLbFNCZDI3ZHdjQWhJYUdvbmJ0MnNMZis5VFVWSVpmUkVSRVJFUXZtenAxS3FLaW9oQVVGSVJWcTFhaFNwVXErT09QUHdBQS8vM3ZmMDFjWGVtMWQrOWVZUzR3QU1LTmZuaDRPR0ppWW5UYXRtblRCZzRPRG0rMXZ0SWdPam9hTjIvZTFObjI5T2xUWkdWbDZhMHM2T25waVlZTkc3N044c3pLMTE5L2plam82QUxiSlNjbm8zLy8va2IzdjdoQ0toWFAyYk5ub2RGb2RJYmZBVUMxYXRYUXNXTkhvOGZ0MnJYclRaZFdLclJ1M1JvK1BqNElEQXpFNmRPbmNmMzZkUUI1UGJLblRwMktCdzhlWU9QR2pSQ0x4UWdQRDhlVksxZDA1bVZMUzB0aitFVkVSRVJFOURJYkd4c3NYYm9VSTBlT3hJQUJBekJ4NGtSczNib1YxYXRYeDN2dnZXZnE4a29kalVhRGxKUVVyRnk1VW1lWWtYYk9yOTkrKzAyWTgwdXJidDI2REw5ZXM1U1VGRVJFUkdEdDJyVTYyN1Z6ZnIwOENYanIxcTBaZnIyQ0dUTm1GRGlzYnR5NGNhaGV2VG9HRHg1c3RJMjF0ZlhyTHEzVU9YdjJMS3l0cmRHMGFWTlRsMUlxalI0OTJ1RDJWYXRXNGRTcFUxaTRjQ0dxVjY4T3VWeU80T0JnMUs1ZEd3RUJBVUs3bEpRVU9Eczd2NjF5M3prTXY0aUlpSWpJS0c5dmIyemF0QW1qUjQ4V2huRGw5dzAvdlY3YW0vNkZDeGZpNXMyYnFGKy9QbzRlUGFyVHh0Q2NYL1Q2S0pWSzVPVGs0TWFOR3hnd1lBQnUzcnlKYmR1Mm9VK2ZQanJ0WHA3emkxNFA3WnhxK2JHMHRJU3JxeXQ3cEw1QnVibTVDQThQUjRzV0xTQ1ZTazFkRHIzZ3M4OCtRN1ZxMWRDNmRXdGtabVlpS0NnSW1abVpDQTRPMW1tWG5Kd01MeTh2RTFWcGVneS9pSWlJaUNoZktwVUs5dmIyQUFDUlNJUUZDeGJnOE9IRCtQampqOUdrU1JPVUsxZk94QldhRjVWS2hibHo1K0xpeFl1SWpZMEZBTnkvZng5dDI3WkZtelp0VEZ4ZDZYSG16Qm44L1BQUHVISGpCaFFLaFRCbjFKZ3hZemlKL1RzbU56ZFhyOWNqdlY2blQ1OUdXbHFhd2MrZzlQUjB4TVhGR1QyMm9EbmI2TldVTFZzVzdkdTNSMHBLQ3NhT0hZdmJ0MjlqMGFKRnFGQ2hndEFtS1NrSlQ1NDh3U2VmZkdMQ1NrMkw0UmNSRVJFUjZWR3IxYmgyN1JvT0hEaUF2WHYzUXFQUklDZ29DSUdCZ2RpK2ZUdDI3ZHFGT1hQbUFNaWIwNmhhdFdydzlmV0ZsNWNYWEYxZDRlTGlnb29WSzNMRnRXS1FTQ1I0L1BneEtsU29nSjQ5ZTZKcDA2Ync5dlpHYm00dTl1M2JKd1JpV3ZuTitRVUFuVHQzZml0MW14dXhXSXduVDU2Z1k4ZU9hTnEwS2Z6OS9TR1R5WERqeGcwY1AzNWNyNzJ4T2I4QXdNL1BEOVdyVjM4YlpaY0ttemR2UmtKQ0FteHRiZkhzMlRPa3BhWEJ6YzNOMUdXWnRmMzc5OFBLeWdyTm1qWFQyN2RseXhaczJiSWwzK081Mk1DYjlmRGhRM3oxMVZkNC92dzU1c3laZzlxMWEyUEJnZ1Z3ZG5hR1JDTEI4ZVBIb2RGbzhQNzc3NXU2VkpOaCtFVkVSRVJFZ212WHJtSGR1bldJaW9wQ2Ftb3FMQzB0MGFaTkd3d2JOa3dZTGpGaXhBZ01IejRjdDI3ZHdwa3paM0Q5K25WY3Zud1pKMDZjRU01allXR0JBd2NPTVB3cUprTkQ1N0t6cy9YbWs5S1N5V1RZdG0yYndYME12NHFuU1pNbTJMTm5qOTcyRXlkT0lEUTAxT2h4aHQ2andZTUhNL3g2alI0K2ZDaThOeEtKQkxWcTFVTFBuajFOWEpWNXM3VzFSWWNPSFF6T25kYXhZOGQ4aDhQUG56Ly9UWlpHeUZ0ZHRseTVjcGczYng1cTE2NE5wVktKSFR0MkNJdWpsQzFiRnJObXpVTFZxbFZOWEtucE1Qd2lJaUlpSWtHVktsV2dVcW5RdG0xYjFLMWJGeTFidG9TZG5aMWVPNUZJaEZxMWFxRldyVnJDdG9TRUJEeDkraFJ4Y1hHUVNDUndkWFY5bTZXYlBUczdPNXc1YzhiVVpaUjZvMGVQTmpyeE5MMGRNMmZPeE15Wk02RldxeUVTaVRqazhTM1F6dm40c3NKOEpoa0w1cW40MnJadGkwdVhMZ21QSFIwZDhjTVBQd2lQTFN3c0VCRVJJWVJmRmhhTWZ2Z0tFQkVSRVpIQXhzWUc2OWF0SzlheGJtNXVjSE56USszYXRWOXpWVVJFK3NSaXNhbExJSHFuTWZUNkZ6OHRpSWlJaUlpSWlJakliREg4SWlJaUlpSWlJaUlpczhYd2k0aUlpSWlJaUlpSXpCYkRMeUlpSWlJaUlpSWlNbHNNdjRpSWlJaUlpSWlJeUd3eC9DSWlJaUlpSWlJaUlyUEY4SXVJaUlpSWlJaUlpTXdXd3k4aUlpSWlJaUlpSWpKYkRMK0lpSWlJaUlpSWlNaHNNZndpSWlJaUlpSWlJaUt6eGZDTGlJaUlpSWlJaUlqTUZzTXZJaUlpSWlJaUlpSXlXd3kvaUlpSWlJaUlpSWpJYkRIOElpSWlJaUlpSWlJaXM4WHdpNGlJaUlpSWlJaUl6QmJETHlJaUlpSWlJaUlpTWxzTXY0aUlpSWlJaUlpSXlHd3gvQ0lpSWlJaUlpSWlJclBGOEl1SWlJaUlpSWlJaU13V3d5OGlJaUlpSWlJaUlqSmJETCtJaUlpSWlJaUlpTWhzTWZ3aUlpSWlJaUlpSWlLenhmQ0xpSWlJaUlpSWlJak1sb1dwQ3lBaUlpS2lvc25JeU1DVUtWTmdaV1ZsNmxKTUlpY25CMGxKU2JDeHNURnBIWHdmVFA4KzhEMHcvWHNBNUwwUE0yZk9oRlFxTldrZHB2SXV2QS84WFREOWV3RHdmWGhYM2dkREdINFJFUkVSbFJBMk5qYVFTcVhRYURSSVRFdzBkVGttSjVWS1RmSS8ySHdmZEpuaWZlQjdvTXRVdnd2VzF0YkMreUNYeTkvNjlkODFVcWtVdHJhMmIvV2EvRjNReFg4WDNnMm1laC95STlKb05CcFRGMEZFUkVSRUJWTW9GQWdQRDhmejU4OU5YY283d2NYRkJhMWF0WUpNSm51cjErWDdvTXNVN3dQZkExMm0rbDNJenM3R24zLyt5ZmZoLzdtNHVLQmx5NWF3dHJaK2E5Zms3NEl1L3J2d2JqRFYrNUFmaGw5RVJFUkVSRVJFUkdTMk9PRTlFUkVSRVJFUkVSR1pMWVpmUkVSRVJFUkVSRVJrdGhoK0VSRVJFUkVSRVJHUjJXTDRSVVJFUkVSRVJFUkVab3ZoRnhFUkVSRVJFUkVSbVMyR1gwUkVSRVJFUkVSRVpMWVlmaEVSRVJFUkVSRVJrZGxpK0VWRVJFUkVSRVJFUkdhTDRSY1JFUkVSRVJFUkVaa3RobDlFUkVSRVJFUkVSR1MyR0g0UkVSRVJFUkVSRVpIWll2aEZSRVJFVkFKRlIwZWpjK2ZPYU5Tb0VRNGNPR0RxY3FpVU9INzhPSm8zYjQ3Mjdkc2pLaXJLMU9VUUVSRVZDc012SWlJaW9oTEl3OE1EYm01dVVDcVZDQThQUjNKeXNxbExJak9YbnA2T1AvNzRBd3FGQXM3T3ppaFhycHlwU3lJaUlpb1VobDlFUkVSRUpaQ0Rnd002ZHV3SUFEaDE2aFNDZzRQeDRNRURFMWRGNWlvbUpnYXpaOC9HaVJNbm9ORm8wSzFiTnpnNU9abTZyRGN1T2pvYTdkdTNSL1BtelhIbzBDRlRsME5FOUU0NGVmSWtBZ0lDMEtaTm14TFRDOWpDMUFVUUVSRVJVZkY4OHNrbmVQTGtDWDcrK1dlY1BIa1NwMDZkUXNPR0RkR2pSdy80K2ZuQnlzb0tGaFlXc0xDd2dGaHN2dDk1aWtRaVNDUVNTQ1NTTjNvZGxVb0ZsVW9GalVielJxOWpTbXExR2txbEVpcVZDdG5aMmJoNzl5N0N3c0p3L3Z4NUtKVkt5R1F5REI0OEdKMDdkeloxcVcrRnU3czc3T3pza0pDUWdDdFhycUJWcTFhUXlXU21Mb3VJeUdSeWMzTng1Y29WWkdabXdzUERBMlhMbGpWMVNZWEM4SXVJaUlpb0JCc3laQWplZSs4OTdOMjdGeGN1WE1ENTgrZHgvdng1Mk5yYXdzUERBNjZ1cnJDMXRZVzF0VFVzTE16emYvM0VZakhzN2UxaGIyOFBGeGNYMUtwVkMxV3JWbjB0NTc1Mzd4NXUzTGdCdVZ5T3RMUTBwS1dsUWFWU3ZaWnp2MnVVU2lXeXNyS1FrWkdCcEtRa1BIMzZGQmtaR1FBQW1VeUdSbzBhb1VPSERnZ0lDREJ4cFcrUGs1TVRQdnJvSTRTRWhHRGZ2bjJvV2JPbTBPT1NpS2cwT25IaUJIYnMyQUdsVW9sUFAvMFV6czdPcGk2cFVFUWFjLzdxaW9pSWlLZ1UwR2cwU0U1T3h2UG56M0hpeEFtRWg0ZmpyNy8rTW5WWmI1MUlKSUtWbFJXY25aMFJFQkNBUG4zNkZQc2I2ZWZQbjJQcjFxMDRjdVFJa3BLU2tKMmRiZFk5dm95cFdyVXFtamR2am9DQUFKUXZYeDZPam80UWlVU21MdXV0eXNuSlFWQlFFQ0lpSXFCU3FkQ29VU04wNjlZTmZuNStRckJzWldWbDZqS0ppRjY3M054Y1pHVmxJVDA5SFhmdjNzV09IVHR3NXN3WlNDUVMxSzlmSDh1WEx5OHh2V0VaZmhFUkVSR1pvWXlNREVSSFJ5TXhNUkdwcWFsSVRVMUZXbG9hVWxOVGtaR1JZVmE5bDNKeWN2RGt5Uk9rcHFZaU96c2JxYW1wVUt2VjhQRHd3SXdaTStEdjcxL29JWkVxbFFyWHIxL0h6Smt6OGZqeFk0aEVJamc0T0VBbWs4SGUzaDZlbnA1bUZYUklKQkxZMnRyQzN0NGVqbzZPd3AvT3pzNm9VcVVLN096c1RGM2lPMEV1bDJQcjFxM1l0bTBiTWpJeUlCYUxVYjU4ZVhoNmVzTGQzUjNPenM2d3RiV0ZuWjBkYkd4c1lHdHJDNWxNWnRiRGplblZTYVZTdUxpNHdOblorWTNNb1plY25BeTVYSTdrNUdRb0ZJclhmbjR5SDJxMUdncUZBcG1abWNqTXpFUjZlanJTMDlPRkw5WmlZMlB4NU1rVHFOVnEyTnJhb2xPblR1amJ0eS9jM2QxTlhYcWhNZndpSWlJaUlyT1FtWm1KUjQ4ZTRkU3BVemg2OUNoaVltSmdaMmVIZnYzNm9WZXZYckMxdGMzMytLeXNMSVNGaFdIRGhnMUlTMHREaFFvVkVCZ1lpSUNBQUZTcVZLbkE0OG04NWVibUlqWTJGdnYzNzhmKy9mc1JIeDh2N05QT095Y1dpeUVXaXlHUlNFcGREemtxT3UxY2hSWVdGbkJ4Y2NIZ3dZUHgvdnZ2djlJUWRiVmFqZE9uVDJQZHVuV1F5K1hDSEg3bTlJVUh2UmthalFZcWxRcHF0UnBxdFZwdmprczdPenUwYTljT3ZYcjFRc1dLRlNHVlNrMVliZEV4L0NJaUlpSWlzNkpVS2hFVEU0T1FrQkNjUG4wYVZsWlcrTi8vL29mUFB2dk1hQTh3bFVxRm5UdDNZdm55NWNqS3lrTGp4bzB4ZXZSb1ZLNWMyV3puU3FQaXk4bkp3ZDI3ZDNINThtVkVSVVVoTmpZV1dWbFp5TTNOaFZLcEZHNGVlYXRGK2RFdUxKR2RuUTIxV2cwQThQUHp3NkJCZzlDOGVmTWloUXU1dWJtNGRlc1cxcTlmajNQbnpnSEltdzlSS3BWQ0twVys4UVZCcUdRVGlVUkNlRzlwYVFrTEN3dklaREw0K3ZyQ3g4Y0hQajQrK005Ly9sTmk1dmN5aE9FWEVSRVJFWm1sK1BoNFRKczJEWmN2WDBhWk1tV3dmUGx5b3hQaC8vMzMzeGd4WWdUaTR1SlFxMVl0eko4L3Y4U3NZRVh2aHJTME5LU25wd3RoUm01dXJoQm9FQm1TazVPRHBLUWtKQ2NuNCtyVnF6aDkralRTMDlNaGxVb3hjT0JBOU83ZEd6WTJOZ1dlSnpjM0Y5dTNiOGY2OWV1UmtwSUNhMnRyTkduU0JBMGJOb1NUa3hPY25KeEtYQzhkZXJ1MG9aZFVLb1ZNSm9PZG5aM1pEWHRuK0VWRVJFUkVaaXN4TVJIQndjSDQ4ODgvNGUvdmp5VkxsdWdOWDh6TXpNUzRjZU1RRVJHQlpzMmFZZGFzV1hCeGNURlJ4VVJVR21WbVp1TCsvZnRZc1dJRnJseTVBcWxVaWs2ZE9tSENoQWtGSHZ2amp6OWl3NFlOVUNnVXFGaXhJaVpNbUlBNmRlcHdxRGJSQ3lTelpzMmFaZW9paUlpSWlJamVCTnoxMzJjQUFDQUFTVVJCVkJzYkcxU3JWZzJIRHgvR3c0Y1A0ZURnZ0RwMTZ1aTBDUXNMUTFoWUdKeWNuREJqeGd4NGVYbVpxRm9pS3Ewc0xTM2g0ZUdCd01CQVBINzhHQThmUHNUMTY5Y0JBUFhxMVRPNGVJSmFyVVpvYUNpV0wxOE9rVWlFeG8wYlk5V3FWYWhTcFlwWkxjeEI5RHB3K1JFaUlpSWlNbXNWS2xUQWh4OStDSkZJaExDd01HUm1aZ3I3TWpNenNXZlBIZ0JBcTFhdDhONTc3NW1xVENJaXlHUXlUSjQ4R2ExYnQ0WkVJa0ZvYUNodTNyeHBzTzJ0Vzdmdzg4OC9ReVFTb1VXTEZwZ3hZd1ljSFIzZmNzVkVKUVBETHlJaUlpSXlhNWFXbHZqb280L2c2dW9LdVZ5TzgrZlBDL3N1WDc2TUowK2V3TUhCQVo5ODhnbDdTeENSeWRuYjIyUElrQ0h3OFBCQVNrb0t3c0xDa0phV3B0TkdvVkFnTkRRVXo1NDlnNE9EQS9yMzd3OTNkM2NUVlV6MDdtUDRSVVJFUkVSbXIzcjE2dkQyOWtaV1ZoYk9ueitQckt3czVPVGs0TUtGQzhqSXlJQ1hseGRxMXF4cDZqS0ppQUFBUGo0K0dEMTZOQ3d0TFhIaXhBazhlUEJBWi8ralI0OXc3Tmd4aUVRaTlPN2RHN1ZxMVRKUnBVUWxBOE12SWlJaUlqSjdGaFlXK1BERER3RUFGeTVjUUdKaUl0TFMwbkQ2OUdsb05CcDg4c2tuc0xTME5IR1ZSRVQvYXR1MkxabzFhd2FGUW9GOSsvYnA3QXNORFVWT1RnN3ExS21EM3IxN202aENvcEtENFJjUkVSRVJsUW9CQVFHd3Q3ZEhiR3dzL3Y3N2IrRlBSMGRIZlBEQkI2WXVqNGhJejRBQkF3QUFlL2JzRVlZK3BxYW1ZdS9ldlFDQWZ2MzZRU2FUbWF3K29wS0M0UmNSRVJFUmxRcU9qbzVvM0xneE5Cb05ybDI3aHNqSVNHZzBHalJvMEFCMmRuYW1MbytJU0UvRmloVlJ2WHAxS0pWS2JOdTJEVURlQ3JVcWxRcVZLMWRHbFNwVlRGd2hVY25BOEl1SWlJaUlTbzM2OWVzREFLNWV2WXFMRnk4Q0FPcldyV3ZLa29pSWpMSzF0VVc5ZXZVQUFLZE9uVUp1Ymk3T25Uc0hBR2pRb0FHY25aMU5XUjVSaVdGaDZnS0lpSWlJaU42V09uWHFRQ3dXNC9idDIxQ3IxWkJJSktoUm80YXB5eUlpTXNqQ3dnSyt2cjZReVdTSWk0dkRwVXVYRUI4ZkQ2bFVpdHExYTNQSUkxRWhzZWNYRVJFUkVaVWFMaTR1Y0hGeFFXWm1KaFFLQlp5ZG5lSHE2bXJxc29pSWpQTHg4WUdkblIwVUNnWCsrT01QcEtlblF5cVZ3c3ZMeTlTbEVaVVlETCtJaUlpSXFOU1FTcVh3OVBRVUhudDRlTURHeHNhRUZSRVI1Yy9IeHdmMjl2WlFLQlE0ZWZJazB0TFNJSlBKVUtsU0pWT1hSbFJpTVB3aUlpSWlvbExEMHRKU3A2ZVhrNU1UcEZLcENTc2lJc3FmZzRNRGZIeDhvRktwa0pDUUFKVktCUzh2THpnNE9KaTZOS0lTZytFWEVSRVJFWlVhRmhZV09qZU1kbloyc0xTME5HRkZSRVFGZTNsVlIrMGsrRVJVT0F5L2lJaUlpS2pVa0Vna091R1h2YjA5d3k4aWV1ZFZxRkJCNTNIbHlwVk5WQWxSeWNUVkhvbUlpSWlvMUJDTHhYQndjSUJZblBjZHNMMjlQU1FTaVltcklpTEtYL255NVhVZWx5dFh6a1NWRUpWTURMK0lpSWlJcUZUUjl2WlNxOVZ3ZEhRMGRUbEVSQVY2dWVmWHk0K0pLSDhjOWtoRVJFUkVwWXExdFRVc0xDd2drVWhnYTJ0cjZuS0lpQXJrNHVJaXJFeHJiVzBOWjJkbkUxZEVWTEl3L0NJaUlpS2lVc1hDd2dJaWtRZ0FPTjhYRVpVSVlyRllHT3BZdG14WkUxZERWUEl3L0NJaUlpS2lVc1hTMGhJaWtRZ2lrUWdXRnB3RmhJaEtCaWNuSndEUVdiU0RpQXFINFJjUkVSRVJsU29TaVFSaXNSaGlzWmc5djRpb3hKQktwUUFBS3lzckUxZENWUEl3L0NJaUlpS2lVdVhGbmw4TXY0aW9wTkNHWHRvUWpJZ0tqK0VYRVJFUkVaVXFGaFlXRUl2ei9qZVk0UmNSbFJReW1Vem5UeUlxUEU1eVFFUkVSRVNsU3BreVplRHU3ZzZGUW9FeVpjcVl1aHdpb2tMUjl2emlzRWVpb21QNFJVUkVSRVNsaXBlWEY0S0RnNkZXcTFHNWNtVlRsME5FVkNqYTRZNGM5a2hVZEF5L2lJaUlpS2hVRVl2RkRMMklxTVR4OS9mSDlldlgwYUJCQTFPWFFsVGlpRFFhamNiVVJSQVJFUkVSRVJHUmNkbloyWWlMaTRPN3V6dXNyYTFOWFE1UmljTHdpNGlJaUlpSWlJaUl6QlpYZXlRaUlpSWlJaUlpSXJQRjhJdUlpSWlJaUlpSWlNd1d3eThpSWlJaUlpSWlJakpiREwrSWlJaUlpSWlJaU1oc01md2lJaUlpSWlJaUlpS3p4ZkNMaUlpSWlJaUlpSWpNRnNNdklpSWlJaUlpSWlJeVd3eS9pSWlJaUlpSWlJakliREg4SWlJaUlpSWlJaUlpczhYd2k0aUlpSWlJaUlpSXpCYkRMeUlpSWlJaUlpSWlNbHNNdjRpSWlJaUlpSWlJeUd3eC9DSWlJaUlpSWlJaUlyUEY4SXVJaUlpSWlJaUlpTXdXd3k4aUlpSWlJaUlpSWpKYkRMK0lpSWlJaUlpSWlNaHNNZndpSWlJaUlpSWlJaUt6eGZDTGlJaUlpSWlJaUlqTUZzTXZJaUlpSWlJaUlpSXlXd3kvaUlpSWlJaUlpRXdzUFQwZE1URXhTRWxKTVhVcFJHYUg0UmNSRVJFUkZVdE9UazZCYlpSSzVSdTVkbXhzTEI0OWV2Ukd6azFFOURwa1pXVmg0OGFOUmo4SG56OS9EbzFHSXp3K2NlSUV1bmJ0aXQyN2Q3K1YrcFl1WFFwL2YzOWN2WHIxclZ5UHlKUXNURjBBRVJFUkVaVTh1M2J0UWtoSUNGYXVYSWthTldvWWJLUFJhREJzMkRDVUwxOGVvMGVQaHB1Ym05SHpSVVpHUXFsVW9rbVRKbnI3TWpNem9WYXJZV2RuSjJ3Yk5td1lrcE9UY2ViTW1WZC9NZ1ZJVDA5SFFFQUFHalpzaU5XclY3L3g2eEhSbTZkV3E3Rm8wYUxYZnQ3MzMzOWYrQnhiczJZTnRtelpnc3pNVEl3Y09WS25uVXFsUXMrZVBXRmhZWUVEQnc3QXdxTG90K1lLaFFLSmlZbElURXhFUWtJQ0hqOStqSC8rK1FleHNiSDQ1NTkvTUdQR0RQajcreHM5WHExV1E2MVc2d1J3aGl4Y3VCQzNidDBxY24wdjZ0dTNMOXEyYmZ0SzV5QjZGUXkvaUlpSWlLaklIQjBka1pTVWhGR2pSdUhYWDMrRmg0ZUhYcHVkTzNmaTZ0V3JpSStQaDZXbHBkRnpKU1ltWXRTb1ViQ3hzY0cyYmR2MFFySmR1M1poNmRLbENBb0t3bWVmZlZia1dqVWFEWktUazVHUWtJQ0VoQVRFeDhjak5qWld1RUYwZG5iR3FsV3I4ajFlclZaRHBWTGxlNTNvNkdnRUJ3Y1h1YjRYMmR2Ykl5UWs1SlhPUVVRRlU2dlZDQTBOZmUzbmRYVjFGY0t2b1VPSDR1alJvOWk0Y1NPYU5XdUd1blhyQ3UydVg3K09sSlFVTkc3Y3VGakIxOUNoUTNINThtV2orNlZTS1M1ZnZneC9mMzlrWm1iaTZkT244UFgxTGZvVEF2RGd3UVBjdkhrVFZsWldFSXVMTm5oTXFWUkNxVlFpTVRHeFdOY21lbDBZZmhFUkVSRlJrUVVFQktCYnQyNElDd3ZEOHVYTE1XL2VQSjM5OGZIeFdMRmlCYVJTS1JZdlhneEhSMGVqNTNKMWRjV0lFU093WXNVS3pKbzFTeS84K2ZQUFA2SFJhRkN6WnMwaTF4a1JFWUd2dnZvcTMrREt6YzBOS1NrcGNIUjB4SzFidDFDOWV2VWkzK0FCZVQzRWJ0NjhDWkZJQktsVVd1VGpGUXBGdnE4VEViMCtGaFlXQ0E4UEw3RGR2WHYzTUhEZ1FBUUdCbUw2OU9rRnRyZXlzaEorZG5Cd3dJd1pNL0RWVjE5aDVzeVoyTFp0RzJReUdZQzh6elVBYU5HaVJiSHFiOWFzR1pSS0pkemMzT0RrNUlRZE8zYkF6ODhQa3laTlFybHk1WFMrUkpnK2ZUck9ueitQYjc3NTVwVjZYNjFhdFFyLy9lOS9pM1RNZ2dVTDNraklTRlJVREwrSWlJaUl5S2prNUdTalEvMFVDZ1ZFSWhFQVlNNmNPVHI3b3FLaWtKNmVEbTl2YjRTRmhSazh2bWJObXVqVXFSTUFvRStmUGpoNThpVE9uVHVISFR0Mm9FdVhMZ0R5QXFVclY2N0F5Y2tKdFdyVktuTDl0V3JWZ3ErdkwxeGNYT0RtNW9iNzkrOGpLaW9LNDhlUFIrUEdqVkd1WERraHFMcDkrellHRFJvRWYzOS96SjA3Rnc0T0RrVytIZ0RVcTFjUFAvendRNUdPU1U1T1JwczJiWXAxUFNJcUhoc2Jtd0xiYUQ4ZkpCSkpvZHEvckduVHBtamZ2ajBPSERpQTc3Ly9IcU5HallKR284RWZmL3dCQUZpeFlvWFE4MVFiMHE5ZXZScnIxcTNUTzFlUEhqMHdldlJvQU1DQUFRTXdZTUFBQUhsRHczZnMyQUZuWjJmVXJsMWI3N2doUTRiZ3hvMGJtRGh4SW9ZTUdZSVJJMFlVK1hrUWxYUU12NGlJaUlqSUtPMU5WWDZPSERsaWRGOU1UQXhpWW1JTTdrdFBUeGZDTDdGWWpCa3pacUJYcjE1WXZudzVXclZxQlJjWEY0U0hoME9wVkNJbEpVV25oNFJDb1FDUTEvdkJrTU9IRDhQT3pnNjJ0cmJZdW5XcnNIM1pzbVdJaW9wQ3pabzE0ZTN0clhOTXRXclYwS2xUSjRTRmhhRnYzNzVZdVhJbEtsV3FsTzl6SjZLU2IvLysvWWlQanplNEx5RWhBUUJ3Ly81OWJOeTQwZWc1QWdNRDRlbnBhWEJmVUZBUTVISTV1blhyQmdBNGZmbzAvdjc3YjVRdlh4NStmbjVDdTZkUG55SXFLZ3JlM3Q3dzh2TFNPNCtQajAraG45T0xxbGV2amsyYk51SExMNy9FK3ZYckVSY1hoMm5UcGhYclhFUWxGY012SWlJaUlqS3FYTGx5aFJvYWRQNzhlWXdmUHg3dDJyWERqQmt6Q25YdWwrZTU4Zkh4d1JkZmZBR3BWQW9YRnhjQXdLKy8vZ29nTCtSNmNUalIyYk5ua1pPVGc2Wk5teGJxM0lVaGtVZ3dlZkprbEMxYkZpRWhJUmcwYUJDV0wxK3VGNUlSa1hrSkRRM0Z6WnMzODIxejkrNWQzTDE3MStqK2F0V3FHUTIvbkp5Y2RIclFha08wOGVQSDQvMzMzeGUyNzltekI5OTg4dzArL3ZoajlPdlhyeWhQb1VEbHlwWEQ5OTkvaitIRGgrUENoUXRJU1VsNXJlY25ldGN4L0NJaUlpSWlvMFFpVWFHRytzVEd4Z0lBR2pac1dLeWhRVnFEQnc4V2ZvNklpRUJVVkJUOC9QeXdZc1VLblhZZmYvd3hrcE9UMzhocWJRTUhEb1MxdFRVV0xWcUV5TWhJaGw5RXBjVEJnd2QxVnBVRkNwN3phL0hpeGRpOWUzZWhyM0h0MmpWY3UzWU4zdDdlYU42OGViRnI3ZHk1czE1dnRZaUlDSjNlc0tOSGowYVBIajJFeDY2dXJ2aisrKytSbEpRRVYxZlhJbDl6elpvMWNISnlLdEl4MGRIUlJiNE8wWnZBOEl1SWlJaUlDdVgyN2RzNGZQaXd3WDBYTGx3QUFGeStmQm1QSGoweWVnNnhXQ3pNV1ZPUVRaczJBY0FyOVlEWXUzY3Y1cytmTHp4V0twVUFnR0hEaGduemxkbmIyK1BRb1VNNngvWHExUXRWcWxSQmd3WU5rSmFXVnFScjNyOS9IMlBIamkzU01ibTV1VVZxVDBTdm43VzF0VjU0WDlDY1h4S0pSRytiU3FWQzc5NjlkYlo5OE1FSEdEaHdJR3JXcklsWnMyYkJ4Y1dsV0F0cmFQM25QLzlCY25JeUFDQWxKUVUzYnR5QWc0T0R6dHlJSGg0ZStPMjMzMUN6WmsxaExqQm5aMmM0T3pzWDY1cFJVVkhGV3UyUjZGM0E4SXVJaUlpSUN1WGV2WHY0NVpkZjhtMXo4T0RCZlBlL0hINkZob2JxelNuMnd3OC93TjdlSHBNblQ4YXVYYnZRcmwyN1l0ZnM1dWFtc3pyWmpSczNrSktTQWo4L1A5amIyd1BJbS9UNitmUG5DQTBOeFJkZmZBRkxTMHNBUUlNR0RZcDF6ZFRVVkVSRVJCUzdaaUlxK2JTaGVXNXVMaElURTFHdlhqMGtKeWZyekJ1bS9kSkE2Lzc5K3dDQThQQndKQ1ltR2p5dnI2OHZPbmJzaUcrKytVYlk5dU9QUCtMR2pSdW9YcjI2VGkvWnVMZzRUSjA2RmJtNXVaZ3dZUUs2ZHUzNlNzK0pxejFTU2Nid2k0aUlpSWlLSkNnb1NKaW92aWlHREJtaU53UW1PenRidUVtVXkrWEl5Y21CU3FYQ29VT0hFQlVWQlFCNlF4NkJ2QnRMcFZLSlpjdVdHYjFlbno1OTBLUkpFelJwMGtTNFZtQmdJQUJnekpneE9xdWlMVjY4R0Z1M2JrVmtaQ1FXTDE0TU56ZTNJajgvTGE3MlNGUXlyVml4UWdpL3RiUzlxMjdkdW9VRkN4Ym9IWFAxNmxXOWJSS0pCUHYzN3djQVhMbHlCVU9HREFHUTk3bFYwQmNJUUY0UDJzdVhMeHZjMTdKbFMzVHMyRkZuMjR0Zk9odzdkZ3dOR2pTQXM3TXpQRHc4c0g3OWVvd2VQUnB6NTg3RjNidDNNWDc4K0dMTmlVaFUwdkZ2UFJFUkVSRVZpWldWVmJIbTlUSTBYS1p2Mzc3bzI3Y3ZBR0Q0OE9HSWpJd0VrTGNhV2tHOXlBRGtleVBadm4xN3VMdTdDNC9EdzhPUm5wNE9JTytHOXVqUm8wS3ZzakZqeGtDbFVpRTBOQlM5ZS9mR3NtWExVS05HamNJL09TSXE4UXg5NW1nMEdnREE0OGVQc1dmUEhyMzlSUm15N09ucGllUEhqK3RzVzdac0dmYnQyNGYxNjljTHF6bk9uVHNYeDQ4ZngwOC8vWVNLRlN2cXRIODVuSXVNak1TREJ3OEFBQThmUHNURWlSUGg2ZW1Ka0pBUWVIbDV3Yy9QVDFqcE1Td3NERlpXVmdnS0NpcDB6VVRtZ3VFWEVSRVJFUlZKVGs0T01qTXppM3ljV3EwdWROc3BVNlpnM0xoeHdtTzVYSTd1M2J1alJZc1dtRFZyRm9DOG05RisvZm9oSUNBQTA2Wk4wenVIZGxpajFtKy8vU2I4dkhEaFFqeDU4Z1QzN3QzRGlCRWpJSkZJTUhIaVJKUXJWdzRyVnF6QTBLRkRzWHYzN2xmcUFVWkVKY3VoUTRmMFBqZnUzTG1EenovL0hJR0JnUWdPRHRZN1pzNmNPWHBEdDQwUmk4VjZFOFpyd3pWbloyZGhuM1psVzN0Nyt3SW5tTis4ZVROa01oa1VDZ1Y4Zkh3d2VQQmd6Smt6QjRNR0RVSklTQWo4L1B4UXRteFpyRisvSHJObnowYi8vdjBMVlN1UnVXSDRSVVJFUkVSRnNtVEpFaXhac3FSWXh4WjJzbVFiR3h1ZDNtVVpHUmtBOGlhazF0NE1hb2RMV2xwYUZuaURlT3ZXTFZ5NWNrVzRTWnd3WVFMV3JGbUQ5ZXZYUXk2WFkvTGt5UkNMeGVqWHJ4OGNIUjJSbUpqSTRJdUkzamp0U3JrdnJ6TDVzb1NFQkR4Ky9CaDE2dFFSdGwyNWNnVm56NTVGMTY1ZDhmdnZ2d01BdW5UcEFxVlNpUVVMRnVENDhlUHc4L01EQURnNU9SWDdjMXZydSsrK0svSmsrWGZ2M24ybGF4SzlMZ3kvaUlpSWlLaEltamR2WHF3aGdUdDI3SUJjTGkvV05RdDdnd2prVFNKZHZYcDFuUjRjSVNFaHNMS3lRcnQyN2JCMzcxNDRPVGxoN2RxMUdEeDRNUDc0NHc4TUhqd1laY3VXQlFCOCt1bW54YXBSNjhHREJ4Zy9mbnlSanVGcWowUnZsMEtoRUhxamF2L015c3JTVzcweE96c2JRTjRLam9aNnZLcFVLcUdkZHIrVmxWV2g1dFZLVDAvSG5UdDNZR2RuQjFkWDEzemIzcnQzRHlOSGpzUVhYM3lCWWNPR1FhMVdZOG1TSmJDd3NFQ1BIajJFOEFzQWV2VG9nVXFWS3FGUm8wYkNObzFHZzlUVVZNamxjc2psY2lRbUp1TGV2WHNBZ0EwYk5rQXNGaU14TVJFcEtTbll0Mitmd1JwdTNMZ2hySkpiV05yWGg4alVHSDRSRVJFUlVaRzBhTkVDM2JwMUsvSng0ZUhoeFE2L0xsNjhDQUR3OXZZdXNPM2F0V3Z4MTE5LzRlVEprNURKWlBqenp6OXg0Y0lGZE83Y0diYTJ0a0k3YlFDV2taRWhCRjlBM3JET0YyOFFuejU5Q3VEZitYUVNFeE9SbUppSTd0Mjc0L1BQUDllN2ZuSnlNc0xEdzR2MVBJbm83ZmpmLy82SGE5ZXU2V3o3NktPUGpMWS9jdVFJamh3NVluVC9pOE8wNTg2ZGl3OCsrS0RBR3Rhc1dRT0ZRb0gyN2RzWEdDcHBQenUxUGE5Ky9mVlhSRVZGNGROUFAwWDU4dVgxMnQrNWN3Yy8vL3l6OERtV25Kd01wVkpwOE56bnpwMkRsWlVWWEZ4YzRPcnFpdXpzYkVpbFVyMTJxMWV2NW1xUFZHSXgvQ0lpSWlLaUlua2JjMzY5Nk5telo5aXlaUXVBdk9DdElISzVIRFkyTnBESlpFaFBUOGY4K2ZOaFlXR0JnUU1INnQyRTVlVGtZTTJhTlVMWUpaZkxoVW54WDVhUWtJQmp4NDdCMGRFUkxpNHVSbnQyMUs5Zm42czlFcjNqMnJScGcyclZxZ0hJV3lGUkxwZWpjK2ZPZWhQS0YrVGl4WXQ0OE9BQldyUm9nWExseWdFQXZMeThDanp1KysrL3g3WnQyeUNSU1BUbTRkTFc4T0xuN01PSER3RUFQajQrU0VwS3dwbzFhMkJ0YlkwUkkwWVlQUC85Ky9keDZkSWx1TGk0d01QREE5V3JWNGVycTZzUWNMbTR1T0RJa1NNNGVmSWsxcXhabzlOTGpNZ2NNZndpSWlJaW9pSjVHM04rYWYzenp6LzQ4c3N2b1ZBb0VCZ1lxSE5UYWVnR01Tc3JDOCtlUFVQdDJyVUI1TjFneHNYRm9YZnYzdkQwOURSWXo0a1RKNFJBeTgvUFQ3ZzUxUDRuazhrd2VmSmsxSzlmSDJ2WHJpM1VjQ1lpZXJmMTd0MWIrUG4yN2R1UXkrVVlQWHEwM29UM0Jaa3padzRlUEhpQUhqMTZvR25UcGdXMnYzNzlPbGF0V29YTGx5OERBSUtDZ3ZEZWUrL3B0UEgxOVFVQUJBY0h3OS9mSDFsWldkaS9mejlrTWhscTE2NE5tVXdHTHk4dmZQcnBwM0IzZHpmNFpjVDA2ZFB4elRmZkZGZ0w4TzhFKzBUbWpQOXlFeEVSRVZHUnZJMDV2ekl6TTdGbHl4WnMzcndaR1JrWjhQTHl3cVJKazNUYXVMdTd3ODdPRHVmT25VTndjREJzYlcxeC9mcDFLSlZLTkd6WUVBQlFwMDRkSEQ5K0hGOTg4WVhCNjVRclZ3NFJFUkg1QmxyYWlmVWxFZ21ETHlJcU5LVlNpZSsrK3c1QTNseUFBTEI5KzNaY3Zud1pNcGtNRXlaTU1EakhZT2ZPblhIaHdnV2NQMzhlZCs3Y0FRQjRlSGhnd29RSmtNbGtBSUJaczJZSms5a2J3czhxSWwzOGpTQWlJaUtpSW5rVGMzNmRQWHRXNkFueDRNRURPRHM3WS8zNjljak56VVc5ZXZXd2NPRkNPRG82Nmh3amtVZ3dmZnAwTEZpd0FEdDM3Z1NRZDhNWEVCQ0FmdjM2QVFBQ0FnTGc2ZWxwZEtKOGtVakVtMFFpZWlPQ2c0Tng4ZUpGeUdReVhMeDRFYUdob1JnM2JoeWtVaWtHREJpQUNoVXFHRHpPMXRZV0sxZXVoRktwUkU1T0RpUVNpZDRjWE5XclYzOGJUMEhIbWpWckNseFo5MlhSMGRGdnFCcWlvdUcvOUVSRVJFUmtVdEhSMFpnNGNTSTBHZzBzTFMweFo4NGNiTml3QVVGQlFiQzB0RVRIamgyTkRwZHMyN1l0MnJadEs2emNKcFBKZE5xS3hlSjhlMGU4Q2ZmdjM4ZllzV09MZEF4WGV5UXFtYlNCL3N0REIzLzg4VWZzM2JzWDN0N2VXTFZxRllZTUdZSUZDeFlnSmlZR1E0Y09oWWVIUjRIbnRyQ3dlS2ZDK1pjWENDQXFTZDZkM3lRaUlpSWlLaEVXTDE2TVpjdVdGZm00N094c3ZSWE5FaElTOFBYWFh5TXpNeE9USjArR1FxSEFzbVhMMEs5ZlB3UUZCYUY1OCthRm1pZE1PeFRvWFpDU2tvSlRwMDZadWd3aWVzMXUzNzZOa0pBUTJOall3TXJLQ3FtcHFUaDM3aHdrRW9uT1NyUnl1UnhyMXF5QmpZME5saXhaZ3ZMbHkyUEZpaFVZTjI0Y3RtM2JodTNidDZOOCtmTHc4UENBcGFVbHhHS3g4SjlJSklKS3BZSlNxUlQrZS9HeG41OGZaczJhWlpMbnYzTGxTdFNyVjY5SXh5eGJ0Z3c3ZHV4NFF4VVJGUjdETHlJaUlpSXFrcXBWcXhacU5iT1huVGx6Um04bHhRMGJOdURaczJmbzBxVUx1blhyQm8xR0E3bGNqazJiTm1IczJMR3dzN05EeFlvVjRlRGdvSE9ES0JhTG9WYXI5VzRNWDN3OGMrWk0xS3haODNVOTdVS3JXN2N1VnExYVZhUmpVbEpTMEtGRGh6ZFVFUkc5RG1YS2xFRkVSSVRPTmpjM053d2JOZ3h1Ym03Q05oY1hGN1JxMVFydDJyVVRRckVxVmFwZ3k1WXQyTHQzTHc0ZlBveVltQmpFeHNZV3VZWk9uVHE5MnBONEJWS3BGRFkyTmtVNjVsM3F1VWFsRy84bUVoRVJFVkdSZE96WXNWaHpmdlhwMDBlWXZGbXJjK2ZPdUhyMUtzYVBIdzhnYnc2dVVhTkdJU0FnQUwvLy9qdXVYTG1DNk9ob0tKWEtJbDNMMmRuNXJROTMxQktMeFVXK1Fjekp5WGxEMVJCUlFUWnQybFNvZG01dWJyaDQ4U0xVYWpXQXZIa0hqWmt4WXdZY0hCeDB0dG5hMnFKWHIxN28xYXNYZ0x6ZmU2VlNLUVQ1YXJVYUdvMEdFb2xFQ1BtMVA3KzQ3V1UyTmphNGRPbFNZWit1WU55NGNSZzNibHlCN2JTVDloZkh4SWtUTVhIaXhHSWZUL1M2aURRYWpjYlVSUkFSRVJGUjZaV2FtcXAzay9naXRWcXRjNU9vVnF1aFVxa2dFb21NM2h4S0pCSzlJWlpFUkVSVU9qSDhJaUlpSWlJaUlpSWlzMVh3N0tGRVJFUkVSRVJFUkVRbEZNTXZJaUlpSWlJaUlpSXlXd3kvaUlpSWlJaUlpSWpJYkRIOElpSWlJaUlpSWlxQ2xKUVV4TVRFUUM2WDU5c3VOVFVWTVRFeFNFeE1MTkw1VlNyVnE1UkgvMCtoVUppNkJIcEhNUHdpSWlJaUluckg4UWFPek0ycFU2ZlFxMWN2N05tengyaWJsSlFVdEd2WERoTW5UbnlMbFJYTzExOS9qYTVkdStMUm8wZjV0cHMwYVJLNmR1MktxS2lvSXAxLzhPREJtRFJwRXBLVGsxK2xUS01XTEZpQTJiTm5JejQrdnNDMlc3WnN3YlJwMDVDVWxGU29jMCtiTmczcjFxMHp1bCt0Vm1QNDhPSDQ4c3N2OGV6WnMwTFhiRXhrWkNUV3IxK3Y4emw1Nzk0OWRPdldEUXNYTG56bDg1TjVzREIxQVVSRVJFUmtXbDk4OFFVY0hSMHhkZXBVT0RrNUdXd1RFaEtDM2J0M1k5bXlaYWhWcTlaYnJ0QTA5dS9mai8zNzk2TlhyMTU0Ly8zMzgyMDdlUEJnbENsVEJpTkhqa1NGQ2hXS2RUMk5Sb09sUzVmaWd3OCswSG1OVjZ4WWdiQ3dNR3pkdXJYWTV5WjYxNXc2ZFFyUjBkRlFxOVZHMjJnMEdzamxjcVNrcEJUNnZKR1JrZGk2ZGV2cktCSE5temRIbHk1ZDlMYWZPSEVDMTY5ZlI4dVdMVkd2WGoyangxKzllaFVSRVJHb1VhTUdtamR2WHVqcmhvZUg0OGFORzlCb05IQjBkQVNRRjFabFptWVc2dmdLRlNwZzZOQ2hSdmZuNU9SZzkrN2RFSWxFR0Q5K2ZJSG4yN0psQzlMVDB6Rjc5dXhDWGYvZ3dZT29WYXNXaGcwYlpuRC9uajE3RUJrWmlXYk5tcUZzMmJLRk9xY3hDb1VDd2NIQmlJMk5oYWVuSno3NjZDTUFlYTlCU2tvSzl1N2RpLzc5KzZOU3BVcXZkQjBxK1JoK0VSRVJFWlZpY1hGeHVIVHBFanc4UElTYkxFTXlNaklnbDh1Um01dGI2SE1IQndjWE9DU29zR2JQbmcxYlcxdWRlbWJObXZWYXpxM1Z0V3RYTkc3Y1dIZ2NGUldGaUlnSWRPalFJZC9qenA0OWk2dFhyOExEd3dQdTd1N0Z2djdPblR1eFpjc1duRDE3RnFHaG9aQklKQUFBRnhjWFpHWm1ZdDI2ZFlXKytTUjZsMmswR3B3K2ZScVdscFpvMDZiTmF6MzMwNmRQY2VyVXFkZHlMZzhQRDcxdHljbkptRGR2SG9DODMvMW16Wm9aUEhianhvMElDUWtCQU55OWU5ZG9Pd0E0ZlBndzdPenNBT1M5TnV2V3JZTklKTUxFaVJNaEVvbUVOb1VOQVd2VnFwVnYrSFh0MmpWa1oyZWpkZXZXa01saytaNHJJU0VCVDU4K1JmUG16WVZhWG9WY0xzZXFWYXNBQUxhMnRsaTVjcVZlR3hjWEYvVHAwNmRRNTF1M2JoMWlZMlBoNys4dkJGOEFJSlBKTUdEQUFDeGR1aFJyMTY3Ri9QbnpYN2wyS3RrWWZoRVJFUkdWWXRxYnhBOC8vUEMxM05pODZOeTVjNjlsU0FzQXZkQXROemNYSjA2Y2VDM24xbXJVcUpITzQ5allXQUNBajQ5UHZzZjkrT09QQUlELy9lOS9rRXFseGJwMlFrSUNWcXhZQVFDWU9uV3FFSHdCUVBmdTNmSHp6ei9qNE1HREdEQmdBSHg5Zll0MURhSjN4WlVyVjVDWW1JaldyVnZqMUtsVE9ILyt2TUYyT1RrNUFJQUhEeDVnMnJScFJzL1h0MjlmVkt0V1RXZmJ3SUVETVdqUUlJUHRKMHlZZ0hQbnptSHo1czBHZjcvUG5qMXJjS2lsVXFuRWxDbFRJSmZMMGFWTEY3aTV1U0UxTlJVT0RnNTZiWGZzMklFclY2N0EzOThmOWVyVk05b09BQ3d0TFlXZkR4NDhpS2lvS1BUbzBRTTFhdFFRdHUvZnZ4OGFqUVo5Ky9aRlhGd2NqaHc1b25lZVhidDJZY21TSlhqdnZmZjA5bVZrWkFpZm8yZk9uQUVBK1B2NzZ3MnJ0TE96UTI1dUxwUktKUURnd29VTEFJQnExYW9oTFMzTllPMEZCV2d2bWp0M0xwS1RreUVXaTNIczJERzkvV3ExR3Q3ZTNvVUt2eUlpSXZETEw3L0F5c29LVTZkTzFkdmZyVnMzL1BMTEx6aDY5Q2lhTjI5ZTRCY1paTjRZZmhFUkVSR1ZZc2VQSHdjQXRHclZLdCtieTF1M2JnRUExcTlmRDJkblo0TnRQRDA5TVdMRUNMM3Q0ZUhoQnR2ZnVYTUhRNFlNUWF0V3JZejJhQm95WkFqdTNMbGp0SzVxMWFwaC9mcjFSdmVIaElSZzI3WnQ2TjY5TzBhTkdtVzBIUUJZV1ZucFBINzA2QkZFSWxHKzRWZGtaQ1N1WExtQ2F0V3E0ZU9QUHdhUWQ0TzhaODhlWkdSa29HL2Z2dmxlRThpYjJIcmF0R2xJVDAvSHA1OStpdnIxNit2c2w4bGtHRHg0TUJZdVhJakpreWRqMDZaTnNMYTJMdkM4Uk8rcTNidDNBOGdMSjg2Y09ZT1RKMC9tMno0cDB1YUx0d0FBSUFCSlJFRlVLU25mTnUzYnQ5ZmJabWxwQ1JzYkc0UHR0ZUd5VkNvMTJNWlFpSzFXcXpGNzlteEVSRVNnWjgrZW1EQmhBbzRlUFlwWnMyWmg2ZEtsT3VINXhZc1hNWHo0Y0xpNXVXSGh3b1ZJU1VuQjRNR0QwYUZEaDN3L2g3S3lzaEFTRWdJM056ZU1IRGtTQUhEZ3dBRThlUEFBdlh2M2hyT3pNMFFpRWNSaXNWN2RhclVhMjdkdmgwZ2tRcjkrL2ZUT1BYMzZkTDBlY1FzV0xNQ0NCUXQwdHExWnN3YmJ0bTNUYTd0aHd3WnMyTEJCNzd5dFc3Zkdva1dMc0gzN2R1RUxBd0I0OXV3WmxpMWJCZ0FJQ0FoQTNicDE4Y3N2ditEa3laTm8yN2F0M25XQnZNQnd6cHc1Nk5TcGs5SFhTT3ZKa3llWVBIa3kxR28xeG93Wmc0b1ZLK3Exa1VxbCtQYmJiekZpeEFqTW1UTUh2cjYrcUY2OWVvSG5KdlBFOEl1SWlJaW9sSHI4K0RFdVhyeUlPblhxd012TEs5K2JTMjB2Z0N0WHJoanRJV2JzcHNMWURhajJCdFBRalp5V1dKei8ra3o1SGF0U3FZUndyMWV2WGtiYkdhSlVLdkg0OFdONGVub2E3ZFdnMFdpRTRUdGp4b3pSZVYwMmI5NHNEQlVxcU9mWWloVXJFQmtaaVFvVkttRHMyTEVHMjNUdjNoMG5UNTVFWkdRa3Z2bm1Hdzdob1JJckl5TUR4NDRkUTZWS2xkQ3dZVU0wYXRUSTZOLzc1T1JrdEduVEJnMGFOTUIzMzMzM2xpdlZOWDM2ZEJ3NmRBZ3RXclFRNnExWHJ4N3M3T3dRRkJTRTc3Ly9IalZxMUVCY1hCeWVQbjBLZjM5LzlPdlhEdzRPRHJDenMwT05Hald3YWRNbWxDMWJGajE2OURCNGpkV3JWeU11TGc2TEZ5K0duWjBkTWpJeXNHelpNcVNtcHFKOSsvWndkbmFHUnFNeCtCbDg4dVJKL1AzMzMyalRwbzNCK2EzYXRXc0hYMTlmSkNZbVl2ZnUzZkR6ODBQVHBrMzEybmw2ZXFKTm16Ync5dllHQUlTRmhTRW5Kd2VmZi82NXdacTF2Y3lPSERtQ3k1Y3ZDOXNURWhMd3l5Ky9BQURLbHkrUHpNeE1yRml4QWw1ZVhwZ3hZNGJlZWU3ZHU0ZkZpeGVqWWNPR0JmYjZTazlQUjFCUUVGSlNVdkRoaHg4YWZUMkJ2TjV0UTRZTXdROC8vSUNnb0NDc1diTkdlRzVVdWpEOElpSWlJaXFsdEwwdmV2VG9BU2NuSjJFb2pDRUxGaXhBYUdnb1ZxOWVuZThFejZhMGYvOSszTDkvWDNpY2xKU0VoSVFFT0RnNDVMdWluSyt2cjlCcjYrdXZ2MFowZERRMEdnMVVLaFhpNHVLRWZWcWJObTJDbTVzYkRoNDhpRnUzYmlFd01CRCsvdjdDZmdzTEM0d2FOUXJqeDQvSC9Qbno4MTMxYk8vZXZmajExMThobFVxeGFORWlZZDZmbDRuRllnUUhCK096eno3RDBhTkhVYTVjT1l3YU5lcTFEMVVsZXROMjc5NE5oVUtCRGgwNmxLaS92eTFidGtSMmRqYm16NThQQzR1ODIyZzNOemNzWHJ3WTA2ZFBGeWJ1djNUcEVtYk5tb1V2di93U1RabzBBZkR2NysvZ3dZT04vbzVIUmtiaXQ5OStRMkJnSUFJQ0FnRGs5YlNWeStVWU9YSWtLbGV1RENBdm1GY29GTWpNek5RSjlEZHQyZ1FnYjdpbklkcjVzSDc2NlNjQWViMXE3ZXpzOE9qUkkzejg4Y2M2dlVtMUMyc2tKU1ZoMDZaTjhQZjNMN0RuN0twVnE0VFhvRVdMRnFoUm80YncyUmNWRllWUm8wYkJ5c29LaXhZdDBwbS9FY2dMUkNkTW1BQnJhMnZNbmowNzM3OFg2ZW5wK1BMTEwzSDM3bDM0K3ZybTIyTlphK2pRb2JoNTh5Yk9uVHVIQVFNR1lQSGl4Zmp2Zi85YjRIRmtYaGgrRVJFUkVaVkMydFcrWkRMWmE1OXcybFNPSHo5dWNLTHIxTlJVNGNiUWtKWXRXd29CbDFxdGhrcWxRbFpXRm9DODNta3FsUW9Ba0pLU2dweWNIS2pWYXFTbXBtTFpzbVd3dGJWRlVGQ1EzamxidDI2TnVuWHI0dUxGaXpoNDhLRE9STXhhaHc0ZHdyZmZmZ3NBbURKbENxcFdyWnJ2ODNOemM4UGN1WFB4MVZkZllmUG16WGoyN0JtKytlWWJ2ZUdhUk8rcTNOeGMvUHp6endDZ0U0QkVSa1ppMzc1OWV1MjFjMzQ5ZlBnUU0yZk9OSGpPNmRPbkMySFVpMDZjT0lGLy92bkg0REhhb2RRaElTRUd3Nmo0K0hpOWJkcVFXeHNldmFoOSsvWTRmLzQ4enA4L2o3dDM3d0xJRy9xby9lelFhdE9tRFo0OGVTSU0xZmIxOVJXQ3J1blRwME9qMFNBakl3UGp4bzFEZG5ZMkxseTRBRDgvUDUxaGpEazVPVkFxbFFnUEQ4Y0hIM3dBSUM5d3UzWHJGdXJYcjQ5S2xTb0pxMEphV1ZucHZUWUhEaHlBbzZNam1qZHZqdURnWU96YnR3OHRXclF3T0pRNklpSUNBSVFRTHo4djk1QjlzVmV1bTVzYlBEMDlrWkdSWWZETGdNZVBIK1BSbzBlb1ZLbVN6bkRJRHovOFVPZmZwN1MwTkl3YU5RbzNidHlBcDZjblZxOWVYYWdoNEJLSkJFdVhMc1dFQ1JNUUhoNk9rU05INHV1dnYwYVBIajEwNWxjazg4YndpNGlJaUtnVTJyVnJGeElTRXVEbzZLZ3oyZktpUll1UW5wNnUxLzdtelpzQThpWjNkM0Z4MGR2ZnZIbHp0R3ZYenVDMWpIMHpyMTI1N1BidDIwYmJQSDc4T1A4bllzQytmZnZ5WGJueXhldS9QQUd5ZHVXeE5XdldZTU9HRFpnMWE1WndjenAwNkZCY3Zud1pEZzRPbURGakJ1UnlPWUtDZ21CdGJZMjR1RGlrcDZjalBUMGRHUmtaeU1qSVFOV3FWWEgxNmxXc1dyVUtiZHEwMFFtcERoNDhpQmt6WmtDdFZ1T3JyNzRxOUVUTS92NytXTDU4T1lLQ2duRGt5QkVoQVBQeThpcnN5ME5rTW52MzdqVVlMRDE2OUFqNzl1MkRwYVdsd1RCQ0xwZnJUWTZlblowTmpVYURLVk9tR0F5Lzd0MjdoM3YzN3VWYmo3SDVDSTFKVEV6RTJyVnJDOVZXRzRibDU4VmVYbjUrZnNJMW5KMmRjZjc4ZVZoWVdPRGJiNy9WZVg3WjJka0FnR1BIamduaGx6Yk11M3o1TWxxMGFDRzBuVFp0R2pwMzdpdzgvdXV2djNELy9uMzA2TkZENTNQL1JhdFdyVUpxYWlvQTRNYU5HOEo1WDV6UDYyWE5temRIeTVZdGplNnZWS2tTSmt5WWdHSERoaUVoSVVIbitTaVZTaWlWU3Noa01zVEZ4U0V1TGc0YWpRYloyZGs2aXhqY3YzOGZZOGVPUld4c0xNcVVLWVB2dnZ1dVNLdnJXbGxaWWZIaXhaZzZkU3FPSFR1R3hZc1hZL2Z1M1pnd1lZTGVQSXRrbmhoK0VSRVJFWlV5U3FYU2FFK29JMGVPUUM2WDYzMkxyNTN6NjlLbFN6cERVdFJxTlhKeWN1RHE2bW8wL0RwNDhHQys5VHg3OXF6QU5rVmhiVzFkcVBtOXRMMUtESW1LaWdJQW5kWFduajkvRG1kblp5eGV2RmlZUzJ6SmtpVllzbVJKdnRlSmk0dERhR2dvK3ZUcEE3VmFqYlZyMXdvclJBNGFOQWdEQmd3b3NOWVhOVzdjR0NFaElSZzFhaFN1WDcrTzd0Mjc0L1BQUDhmUW9VT0xOSzhaMGR0a3JOZlBpNlpNbVlLT0hUc0tqK1Z5T2RxMWE0ZUdEUnRpOWVyVk9tMjFZYlF4UTRZTVFmLysvUTN1Sys1cWo1VXJWeTR3TUR0eTVBaG16NTZOWWNPR0ZUaDMxWXNoMFBMbHk0V2ZmL25sRjV3N2R3NGpSb3pRVzkwMUl5TURBSEQ2OUdta3BLVEEwZEVSUGo0K09nSDYxYXRYRVJzYnF4Y0tidHUyRFFEd3lTZWZHSzFwLy83OWVQNzh1YzYyMDZkUDUvczhuSnljOGcyL1hqUjI3RmowN05sVGVEeC8vbnhzMzc0ZEJ3OGVGRmJEdkhQbmpzNGNZNG1KaVJnNGNDQXlNakxnN2UyTkZTdFdvSHo1OG9XNjNvc3NMQ3d3Zi81OC9QcnJyMWk5ZWpXaW82TXhmdng0L1A3NzczQnljaXJ5K2Foa1lmaEZSRVJFVk1wczJiSUZ6NTQ5TTdxL2JObXkyTDkvdjg2MmVmUG1JU3dzRE45OTl4Mys4NS8vQ05zdlhyeUlZY09HR1QyWFdDdzJPQlFSZUQyclBScXljdVZLZzZ1MXZVemJnOEtRcUtnb3VMdTd3OFBEQTBCZXlCY2ZIdzlmWDEvVXJWc1hPM2Z1aEp1Ykc5emQzZUhpNGdKbloyYzRPVG5CMmRrWkRnNE9jSFIwaEwyOVBaS1NrakJseWhSczNMZ1JuVHAxd29ZTkc3QjU4MllBd01pUkl6Rm8wS0FpUFRldGV2WHFZY3VXTFpnK2ZUcHUzTGlCelpzM3c5cmFHbDk4OFVXeHprZjBwbjMzM1hkSVNFaEFZR0Fnamh3NVVxaGp0SE5JR2VyWlZkQXhOalkycjNXMVJ5RC9CVGEwdEQwODgxdHRNai9SMGRIQzNJb3ZyeGFibFpVbDlKSlNLQlRZdFdzWCt2ZnZqeVpObWdoREU5VnF0VENmMm9zclVDWWxKZUhnd1lQdzhmSFJDZlZmZHVqUUlRQjVuNEY5K3ZSQisvYnRqWDQrNTBlbFV1SDA2ZE00Y09CQXZnRy9ScU1Ca1AvaUpxNnVyaGcyYkpnUVNpNWR1clRJOVdoMTdOZ1JmZnIwUWJObXpmRHR0OTlpekpneERMNUtDWVpmUkVSRVJLWEk4K2ZQOGYzMzM4UFQweE9Pam82RkhsWlkzSnZRL0c0QVgyVzFSKzFjT29icU9YejRjS0ZyTk9UWnMyZElTa3BDMjdadGhXMy8vUE1Qc3JPejhkNTc3NkY5Ky9abzFLaFJvWWZjN055NUUvZnYzMGQwZERUNjkrK1AwNmRQWS9qdzRZaVBqemU2eWwxQnBGSXA1czJiSjRScGYvMzFGNFlPSFZxc2N4RzlhU3FWQ2p0MzdrVDkrdlhScFV1WFFvZGZ1Ym01QUZDa2VlMjBudzNHaHZVVjE5cTFhL1A5MGtCTCs1bDY3Tmd4eE1URUZPcmN2WHYzUnRXcVZaR2VubzVKa3liQnlzb0tzMmZQMXZ2OFMweE1CQUEwYXRRSTBkSFIyTDU5TzNyMzdxM3pPWGptekJuRXhjV2hZY09HS0ZPbWpMRDkrUEhqeU0zTmhVcWxFb2FaWDc5K0hVRGVjSGR0YjkrQkF3ZkMxOWRYNk9GV21QbSt0SlJLSmE1ZXZRb2dMendiUFhvMEFPUzdHbU4rbitVdjZ0MjdOM3IxNm9XNHVEaWpYNmdVUnVQR2pRRUFQajQrMkxoeFk3SFBReVVQd3k4aUlpS2lVdVRBZ1FQSXlzckN0R25UOE1NUFB4VDZ1T0xlaEw3dUc5QVh6dzNBNFB4QSsvZnZMOVEzK2NuSnlRWW4rOWNPcFdyUW9JR3dUZHY3ek0vUEQyS3h1RWh6emN5ZVBSdU9qbzdDYS9mYmI3OUJJcEZnNXN5WnhiNkowejQvaVVSaWRIVTNvbmVGUkNKQjI3WnRNV2pRSUlOemZtbk5uVHRYWjhKenJWT25UcUZaczJZNjI0ejEzTlJ1ZjkyZlBSRVJFWWlPamk1VVc1bE1ocGlZbUVLSFh4OTg4QUc4dmIweGFkSWt4TVRFNE1zdnY4U2pSNDhRRVJHQnAwK2ZJams1R1pNblR4YkNOemMzTjlTcVZRdXJWNi9HN3QyNzBiVnJWK0Zjdi8vK093RG9EQzBFOHI2TWtNbGtpSStQRjk0RDdlZjZ1WFBuaEhhZE9uVUM4TzlReDhLR1g5OSsreTFPbkRpQnRMUTA0VFhvM0xrek9uVG9BRDgvUDF5OGVOSGdjZHJoNTRYNXQwVWlrYUJjdVhKNlEwOW56cHlKRXlkT1lQbnk1VHFmMnkvNjhjY2ZzWEhqUmc0Tkw4VVlmaEVSRVJHVklpMWJ0c1RmZi8rTmhnMGJHZzIvbmoxN3BuZWpxYjFKZW5rT0hXMlBNRU95czdQZldQaFZuREN1c0s1Y3VRTGcvOXE3OTZDb3p2dVA0Mjh1aWhjZ2VFRlVLQm9NSm5pTHFEaWlnenJTaU1GV280blVxc0ZNQllMMVZpUWF4WW9TYTlScGJEU0JSSXh4akxVYUw4SFJXcU16Z1NUZTRnU2oxa2k5bFl1WGtTRFVDMjZJNEM3OC90alo4M05sRjFIVG1XYnplZjNIMlhQTzdsbG5qL044enZQOVB0Qy9mMzlqbTIxdzJMTm5Ud0MyYmR2VzZJRndseTVkR0Q5K3ZQRzNMYkJic0dDQlhWK2hpeGN2TW1uU0pIcjE2bFd2djVGTlhWMGRnd2NQMWdCT2ZuTG16NStQbDVlWHcvQ3JVNmRPRGhkOUtDc3JJejgvbjVDUUVMdm01MkR0eTNYOSt2VjZ4OWhXYXQyM2I1L1J1KzkrdHQvdW1qVnJqRDVUOTcvdi9SeXQ4dGhZUlVWRjVPWGwwYmR2WDhMRHd4M3VjL1RvVWVNK2s1bVphV3gzYzNPamQrL2VBRnk2ZEFtd2ZsK2pSbzFpdzRZTlpHZG5FeHNiUy9QbXpUbHg0Z1FIRHg0a09EaVl3WU1IMjUwL0xpNnUzZ3lzUllzV3NXZlBIbkp5Y293U2I1dUxGeThDUEhBeGp0VFVWTWFPSGN1cFU2ZW9xYWt4eWxxZmV1b3BYbnZ0dFFkOU5aaE1KcG8xYTlaZzJlTzkzTnpjNnQzL2J0eTRBY0F2ZnZFTHAvZEcyd09UeHF3T0thNUo0WmVJaUlqSXowam56cDJaTzNldTA5ZUhEeC91Y0xYSEF3Y09VRmxaYVZjS0NOWXluSHRuRGR6TDFwL21qVGZlY1BqNnpaczNBV3Q1akxOOVNrdExIVzYzZmNhV0xWdldlMjNreUpFT2oybXNnb0lDd0ZvUzFMbHpaeXdXQzBlT0hLRjE2OWFFaFlVQjF0S2lCeldCdG9tTWpMUUx2MnlhTm0xcUY5N1pycWw5Ky9aT0IzQjM3dHdCTklDVG41NkcrdkJGUkVRUUVSSEJpUk1uNk5tenAxRUN0MjNiTnZMejg0bUxpMlBzMkxGMnh5eGV2SmlDZ29KNm9ZbnR2bkx5NUVtakJNK1p6ei8vL0ZFdTVhRmR1SENCOTk5L242bFRwem9OdjNyMTZzV0FBUU1JRGc2bWMrZk9CQWNIMDdGalJ6cDI3R2c4UkxDdHVoc2FHb3FQancrVEprMGlPenVidi96bEw3eisrdXNzVzdZTXNQWVRiR3lZNU16dzRjT05JUEYrRm91Rnp6NzdqTnJhV3VQZktpMHRqYTVkdStMdDdXMVgxbHBRVU1DV0xWdU1rczA5ZS9ZWXEwaUM5VDVyTnB2dFZ2eTFyVFpwS3gxOThjVVhuWDV2WUEwWFBUMDlHMnlDYjVzUnFIdm56NWZDTHhFUkVaR2ZtWVlHb1hQbXpPSDI3ZHRjdVhMRkNIb0FvcU9qYWR1MkxSa1pHWGI3RnhRVVVGWldSdHUyYmUyMm0wd21MQllMRm91RlhidDJOZmg1U2t0TEg3alAvVzdkdWdXQWo0OVB2ZGVHRFJ0bU4rUHN4bzBiSERod2dNREFRUHIxNjJkc3YzdjNMbnYzN3ExM2ZGcGFHak5tekNBakk0T1NraEo2OU9oQlJVVUZZOGFNc1Z2cEVxd0R1U2VlZU1MaFp6U1pURHovL1BPTnZxYWlvaUlBZ29PRG5lNmpBWnk0cXMyYk43Tnk1VXJpNCtPTlhsSC8rdGUvQU9xdGVBalc4TXVSaW9vS3dOcWpxMnZYcmc3M1diQmdBVWVQSG1YZHVuVU9WM3Y4NnF1djdNSVlzTTV5L2RPZi90VDRDN3FIclEvWUYxOTh3ZFdyVisxZUd6SmtDRU9HREtGRml4Wk9aM3phSERseUJBOFBEMk1HYW54OFBMdDI3U0luSjRmLy9PYy9GQllXRWg0ZVh1OGhSV05VVkZSdytmSmxxcXFxR0RSb0VBc1dMSEM2NzlLbFM2bXRyU1VxS3NwNDJOQ25UeCtIKzVhVmxSbDlHTjNkM1RsNzlpeG56NTQxWHJmTkh0NjNiNS9kL2RYZDNaM0N3a0lLQ3dzWk1HQ0EwL0NycEtTRVc3ZHUwYlZyMXdabkF1dkJnU2o4RWhFUkVSSEREei84d0xoeDQ2aXVydWJqano4bUlDREE2RGx6NzhwaE50MjdkMmY3OXUzMXR0c0dvQU1HREdEcDBxVU8zK3Y4K2ZOTW5UcVZxS2dvcHdQWjVPUmtoK1dGdHQ0Mzl6WjBYckprQ1hmdjNxV3NyTXl1Uk9yYmI3L2x3SUVEZE8vZW5mVDBkTUJhMGhNY0hFeHFhbXE5MHN3ZVBYcXdidDA2ZnYvNzMvUFJSeDhaWWVHNGNlUHFmWTdtelpzL3NNeW1zV3l6Vk80TkhlK25BWnk0cWxHalJyRjE2MVkyYnR6SWswOCtTV3hzTEljUEg2WlpzMllOL2lidVp5c05mUHJwcDUwRzA3YlpTajQrUGc3N0EzcDdlOWZiVmxkWDk4aUxhZGp1QlJjdVhLQzR1Tmp1dGFDZ0lJWU1HZUx3dUpzM2IzTDgrSEc4dmIxcDBhSUY1ZVhsOU8vZjMvajlOMnZXak1XTEY1T2NuTXlYWDM2Smw1ZVhjWSs3WDJWbEphV2xwWlNXbG5MMTZsVktTMHVOL29ZdnZQQ0MwWHNyTWpLU1FZTUdrWmVYUjlldVhRa0tDckk3ejRjZmZraE9UZzQ5ZXZSZytmTGxEdnN1M212WXNHSGs1K2M3ZkczbnpwMUdvUGpTU3k4eGI5NjhCcy9sU0Y1ZUh2RC9qZXlkc2MyczFiM3o1MHZobDRpSWlJZ1ltamR2enU5Kzl6dFdyRmhCYW1vcVdWbFpSbE4yWjAvMkhibTNONDJ6NXZPMkFXYVRKazJjN3VOc0JURGJMS2w3QjJZdFc3Ymt6Smt6VEo0OG1ZRURCL0wyMjIvWG02a0YxdWJaYytmT1pkS2tTY3lZTWNQaCtidDA2Y0tISDM1SWNuSXlwYVdsdEdyVmlzREFRQ2RYKy9qdTNMbkRrU05IOFBUMHRKdWRkajhONE1SVmVYdDc4OVpiYjVHY25FeEdSZ2E1dWJsY3YzNmQyTmpZUnZmMisvNzc3eWtzTE1UUHo4OXA4UFdvUER3OE9IejRzTjAyazhuRXNtWExTRXBLb2xPblRrNlAzYjkvUDJscGFTUW1KcEtRa09CMHY5dTNiM1A4K0hHT0hUdEdmbjYrRWZ6SHg4Y2JnWDlNVEl6ZE1YNStmclJvMFlLcXFpcWFObTNLOTk5LzcvRGM0OGFOTXg1SzNLOXYzNzUwNmRLRjRPQmdldlhxeGFWTGw1Zy9mejd1N3U0a0ppWVNIeCtQcDZjbmUvZnU1YjMzM2lNb0tJaFZxMVlaSzBRK0NwUEp4QWNmZklDSGh3ZjkrdlhqazA4K1llellzVTVuNnpsU1hWM050bTNiQUhqdXVlY2EzTmYydmVqZStmT2w4RXRFUkVSRTdNVEZ4WEhod2dWeWNuSklTRWd3K3I0TUh6NjgwZWV3OVhUcDNMbnpmK1V6MnByU1AvUE1NOGEyTzNmdXNIRGhRaXdXQy8zNjlYTVlmSUYxdGxxN2R1M1lzR0VEWGw1ZUpDVWxPZHpQMjlzYnM5a01XRXNuazVLU3lNcktvbFdyVmoveTFjQ3VYYnN3bVV4RVJVVTVuSFZpb3dHY3VMTFEwRkRXcmwxTFVsS1MwVk12S2lxcTBjY2ZPWEtFdTNmdlBsUlEvemdPSFRyRXZuMzdPSHIwS0t0WHI2WkhqeDZQZEI2ejJVeENRZ0tuVDUrbXJxNE9nSUNBQUY1NDRRVWlJeVB4OS9jbklTRUJYMTlmUm93WVlSeDM1c3dacGsrZlRsVlZGUUVCQVpTVmxaR1VsTVNTSlVzWU9uU28zWHZFeE1SUVUxTmoxMU1zT3p1YnZYdjNzbkRod25vTjcyMHJiMlpsWmZIcHA1OHlac3dZVnE5ZVRhdFdyUjc3UG5qNzltMVNVbElvS3l0ai9QanhUSjQ4bVRGanhwQ1Nrc0xhdFdzYi9hRGhuWGZlb2J5OG5ENTkrdEN0VzdjRzk3WDFISFBVSjFKK0hoNnZDNTZJaUlpSXVLUzB0RFJlZXVrbGlvcUtLQzB0NWVtbm42NDNPR3FJclpIMGYyTVFldTNhTlFvS0N2RHo4K09wcDU0eXRxOVlzWUxpNG1JR0RSckV4SWtUblI3ZnRtMWJzckt5OFBQekl6czdtNDBiTjliYngydzJzMkRCQXNyTHk0bUxpeU1vS0loejU4NlJrSkJBZVhuNWozbzlWNjllNWIzMzNnTmcwcVJKRGU2ckFaeTRNcFBKeEs1ZHU0eWVmbUJkSlhMbXpKbDg4Y1VYUnRtdk03bTV1UUFPUzdRZmhpMkFlcEFSSTBhd2FORWlLaXNyZWZYVlZ6bHk1TWdqbmMvVDA1UDI3ZHNUSGg3T3JGbXoyTDU5dXhGS1JVZEhzMnJWS21wcmEzbjU1WmVOMlZaNWVYa2tKQ1J3OCtaTlhuenhSWGJ2M3MzbzBhT3BxcW9pTlRXVmxTdFgybjFmczJmUFp0NjhlVXlZTUlHQkF3Y1NGQlRVWUZQODZPaG9Qdm5rRTBhUEhrMVJVUkVyVjY3RWJEYXpiTm15ZXFXUUQrT2JiNzVoMHFSSm5EaHhnajU5K2pCejVremF0V3RIYW1vcTMzMzNIWW1KaVU3TEpPKzFmZnQyUHY3NFk1bzBhVUphV2xxRCs1cE1Kb3FMaS9IeThxSjE2OWFQL05ubHAwMHp2MFJFUkVTa25tKysrWWF2di83YStQdmN1WE9NSERtUzMvem1Od3dmUHJ6QkVwL2k0bUtLaTR0cDA2YU5YVGoxS0J3TkduTnljcWlycXlNNk90cVkzYlYxNjFaMjc5NU4yN1p0ZWVPTk4reG1mVGs2UjNCd01PKysreTZKaVltc1hyMmE5dTNiR3pQYkxCWUxHUmtaSEQxNmxLaW9LT2JNbWNPMWE5ZElURXlrcEtURWJuWExIMzc0d1dsSmxyT1YwdTUxL2ZwMVpzK2VqY2xrSWpZMnRzR1NSL2ovR1hVTnJXb204bFB6M1hmZnNYUG5Uclp0MjBabFpTVWRPblJnNmRLbDNMcDFpNnlzTEE0ZlBtejAvK3JidHkvZHVuWGptV2Vlb1dQSGp2ajcrK1BuNThlLy8vMXZQdnZzTTd5OHZCNVlBdmNncDA2ZEFtaFVXZCtvVWFObzJyUXBpeFl0TXNMcCsvM3puLzhFd05mWDErbDVsaTlmN25EN0J4OTh3S2xUcHdnTURHVGl4SWxVVlZXeGV2VnFkdXpZQVZnRDg1U1VGQURTMDlOcDA2WU42OWV2Wi9QbXpSdzRjSUNVbEpSNnM4QWF5OGZIaC9UMGRKNS8vbmtXTFZwRVdWa1ppeGN2WnVIQ2hVNTdiTjI0Y1FPb1g3SisvUGh4Tm03Y3lNR0RCd0hyVE9KRml4WVpQUlhIamgxTFJVVUYyZG5aSkNjbk0yellNTWFQSDAvdjNyM3Qrb3FaeldheXM3Tlp2MzQ5WUgxUVkxdTB3R3cyNCtIaFlYZi9ONXZOdlAzMjI1ak5adnIzNy8vWXEyREtUNWZDTHhFUkVSRUJyS0hQb1VPSDJMSmxpL0hrUFM0dWpzbVRKL1BYdi82VkhUdDJzR2JOR3Rhc1dVUG56cDBKRHc4bkxDeU1rSkFRL1AzOThmZjN4OHZMaS9mZmZ4K0FYLzNxVjQvMWVXN2N1TUhseTVlQi94K0VWbFpXc21YTEZzRGFJQm1zSzZpOTlkWmJ0R2pSZ2xXclZ0RzhlWFBxNnVxTUFaQnRaYkg3QjU3ZHVuVWpQVDJkdExRMDB0UFQ4ZmYzSnl3c2pQVDBkSEp6Y3drUEQyZjU4dVc0dTd2VHZuMTcxcTVkeS83OSt4azFhcFF4dytSeHJ2SHMyYlBNbnorZlM1Y3VFUm9heXR5NWM0M1hhbXBxNm9WcTU4K2ZOd2E4RVJFUmoveStJdjhyaW9xS2VQUE5Oemw1OGlSMWRYVjRlM3Z6NnF1dkVoOGZiL3ptbzZLaU9IYnNHSC8vKzkvNThzc3ZqU0RNeHRQVGswMmJOckY2OVdycTZ1b1lNV0xFUS9mN21qMTdOcWRQbjZaWnMyWllMQmFqdjlhOVpkVU5HVEZpQk9IaDRRUUVCSkNUazBObVppYSt2cjU0ZVhsUldWbkp0V3ZYY0hOemM3cGlvVFA1K2Zsa1oyZmo3dTVPUmtZR1JVVkZwS2FtVWxaV1JzdVdMVWxKU1dITW1ERjJ4MHliTm8yZVBYdVNrWkhCbFN0WFdMdDJMZjM3OTNlNk1FZGpSRVJFc0hYclZwWXRXOGIrL2Z1Wk5tMGFjK2JNWWZ6NDhjWStFeVpNd05QVGs3S3lNc0Q2Z0tHdXJvNTE2OWJ4NmFlZmN2SGlSUUQ4L2YyWk5XdVd3NVZ3azVLU0NBd01aUG55NWVUbDVaR1hsMGRnWUNDYk4yK21aY3VXSERwMGlLeXNMQzVjdUlDbnB5ZXZ2LzQ2bzBhTk1vNy8rdXV2U1VsSm9XM2J0clJvMFFJdkx5OWp3UlozZDNlbVRKbnl5TitCL1BRcC9CSVJFUkVSMXF4Wnc0NGRPNHluOXJieW01NDlld0l3Wjg0Y0VoSVMyTHQzTC8vNHh6ODRkKzRjSlNVbDdOeTUwemhIVEV3TXYvM3RiOG5OemNYRHc4TUlweHJyOU9uVFRKczJEVzl2YjVvMGFVSjVlVGwzN3R5aFU2ZE94a0I0M2JwMW1Fd21oZzRkU3RldVhibHk1UXJ6NXMzRDNkMmRQLy81ejRTRmhmRzN2LzJOZDk1NWgxYXRXdEcwYVZPdVhyMEt3TFBQUGx2dlBXTmlZamh6NWd5Yk5tMml0TFNVM2J0M2s1dWJ5NEFCQTFpNWNxWGR6SThPSFRyd3lpdXYyQjAvYnR3NFkrYkMvV3BxYW94bXpQZXFxS2hnMDZaTmJObXlCYlBaVEZoWUdKbVptZmo0K0JqN0pDVWxjZkhpUmZ6OC9HamV2RG5WMWRWY3Zud1ppOFZDWkdUa0kvY1dFdmxmOHVTVFQ5SzZkV3U2ZE9uQzZOR2pHVDE2ZEwyU1hqYzNOeUlpSW9pSWlNQmlzWEQyN0ZtT0h6OU9ZV0VoeGNYRlBQZmNjNFNHaHRLdlh6OU9uanhKY25MeUE5L1gxOWVYMXExYkc3T1RRa0pDT0hqd0lMVzF0WUExYkkrSmllR1h2L3hsbzYvRlZoWWVHaHJLclZ1M2pOSk5kM2QzZ29LQ21ESmxDcUdob1kwK0gxZ2IwY2ZGeFJFY0hFeDRlRGpWMWRVRUJBUVFFaExDSC8vNFI5cTNiKy93dU1HREI3TjE2MVl5TXpPWk1XUEdZd1ZmTmo0K1ByejU1cHRFUlVYeDBVY2YxV3U4NytIaFFVRkJBVzV1Ym5UcjFvMHBVNmJnNXVhR3I2OHZGeTllcEVPSERreVlNSUd4WThjMk9LTnU1TWlSaEllSHMySERCdmJzMldQOG4vRDU1NS96Mm11dkFkYUZWSllzV1VMMzd0M3RqZzBKQ2NITHk0dUtpZ3FqWHlOWVE4enAwNmZUdTNmdngvNGU1S2ZMcmE2eEJjMGlJaUlpNGxJU0V4TXBMQ3drTHkrUDA2ZFBNMnZXTEFZT0hFaGNYSndSZWpsejQ4WU5qaDA3UmtGQkFTVWxKVnkvZnAxMzMzMFhzOWxNZkh3OHc0WU5JelUxdGNGem5EOS9ubW5UcGpGNDhHQVdMbHhJVlZVVjBkSFIxTlRVR1BzRUJ3ZVRucDV1ekpnNGMrWU1VNmRPWmVQR2pRUUhCd1BXMVJ1cnE2dU5zc1d2dnZxS21UTm5HZ1BaSjU1NGd0allXR2JQbnUydzVNVmlzWEQ4K0hFaUlpSW9MUzFsNjlhdFRKOCszZWxLa3dDelpzM2kwS0ZENU9ibU9sMnA4dmJ0Mnd3ZE9wVEl5RWd5TXpPTjkzcjU1WmM1ZCs0Yzd1N3VUSnc0a1duVHB0R2tTUk83WTFlc1dNSHUzYnVwcWFreHJzUGIyNXVZbUJqKzhJYy8vQ2lEV1pIL0JiVzF0VDlhS2RxMzMzNzd3SHRYUXl3V0M3VzF0WGg2ZWpwZE1PTmgxTllJSk4vS0FBQUNmMGxFUVZUVzR1Ym05cU9jeStiT25UdVB0Y3JpaitIZW1iVTJOVFUxMU5YVjRlbnBhVmVtQ05ZRlNwNTk5dG1IL25jMm1VeDJDNENzVzdlT05tM2E4T3RmLzdyQis3UHRNOWJVMURqOFBQTHpwUEJMUkVSRVJJQWZieEJhVkZSRVFFREFZelZsdHoyMWR6VEF1WGJ0R3UzYXRXdlVlU3dXeTM5bDRGTmJXMnNNa2gvV2xTdFhXTDkrUGErODhvb1I0RFhFYkRaanNWaWN6akFURVJHUmhpbjhFaEVSRVJFUkVSRVJsNldsRGtSRVJFUkVSRVJFeEdVcC9CSVJFUkVSRVJFUkVaZWw4RXRFUkVSRVJFUkVSRnlXd2k4UkVSRVJFUkVSRVhGWkNyOUVSRVJFUkVSRVJNUmxLZndTRVJFUkVSRVJFUkdYcGZCTFJFUkVSRVJFUkVSY2xzSXZFUkVSRVJFUkVSRnhXUXEvUkVSRVJFUkVSRVRFWlNuOEVoRVJFUkVSRVJFUmw2WHdTMFJFUkVSRVJFUkVYSmJDTHhFUkVSRVJFUkVSY1ZrS3YwUkVSRVJFUkVSRXhHVXAvQklSRVJFUkVSRVJFWmVsOEV0RVJFUkVSRVJFUkZ5V3dpOFJFUkVSRVJFUkVYRlpDcjlFUkVSRVJFUkVSTVJsS2Z3U0VSRVJFUkVSRVJHWHBmQkxSRVJFUkVSRVJFUmNsc0l2RVJFUkVSRVJFUkZ4V1FxL1JFUkVSRVJFUkVURVpTbjhFaEVSRVJFUkVSRVJsNlh3UzBSRVJFUkVSRVJFWEpiQ0x4RVJFUkVSRVJFUmNWa0t2MFJFUkVSRVJFUkV4R1VwL0JJUkVSRVJFUkVSRVplbDhFdEVSRVJFUkVSRVJGeVd3aThSRVJFUkVSRVJFWEZaQ3I5RVJFUkVSRVJFUk1SbEtmd1NFUkVSRVJFUkVSR1hwZkJMUkVSRVJFUkVSRVJjbHNJdkVSRVJFUkVSRVJGeFdRcS9SRVJFUkVSRVJFVEVaU244RWhFUkVSRVJFUkVSbDZYd1MwUkVSRVJFUkVSRVhKYkNMeEVSRVJFUkVSRVJjVmtLdjBSRVJFUkVSRVJFeEdVcC9CSVJFUkVSRVJFUkVaZjFmMzcrTUQ5L2dCQmJBQUFBQUVsRlRrU3VRbUNDIiwKCSJUaGVtZSIgOiAiIiwKCSJUeXBlIiA6ICJmbG93IiwKCSJWZXJzaW9uIiA6ICIxNyIKfQo="/>
    </extobj>
  </extobjs>
</s:customData>
</file>

<file path=customXml/itemProps1.xml><?xml version="1.0" encoding="utf-8"?>
<ds:datastoreItem xmlns:ds="http://schemas.openxmlformats.org/officeDocument/2006/customXml" ds:itemID="{6B5071E1-D5E5-472B-A483-FADF2688DFAB}">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77</TotalTime>
  <Words>1435</Words>
  <Application>Microsoft Office PowerPoint</Application>
  <PresentationFormat>宽屏</PresentationFormat>
  <Paragraphs>178</Paragraphs>
  <Slides>27</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等线</vt:lpstr>
      <vt:lpstr>等线 Light</vt:lpstr>
      <vt:lpstr>仿宋_GB2312</vt:lpstr>
      <vt:lpstr>汉仪铸字卡酷体W</vt:lpstr>
      <vt:lpstr>黑体</vt:lpstr>
      <vt:lpstr>华文细黑</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赵雨顺</cp:lastModifiedBy>
  <cp:revision>163</cp:revision>
  <dcterms:created xsi:type="dcterms:W3CDTF">2019-03-21T12:33:00Z</dcterms:created>
  <dcterms:modified xsi:type="dcterms:W3CDTF">2025-01-23T08:24:51Z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KSOTemplateUUID">
    <vt:lpwstr>v1.0_mb_w3R8kVVVNCY2wVisdzgsiQ==</vt:lpwstr>
  </property>
  <property fmtid="{D5CDD505-2E9C-101B-9397-08002B2CF9AE}" pid="4" name="ICV">
    <vt:lpwstr>173C2B4C9DA54DCDABF9E32CC70C0BE7_13</vt:lpwstr>
  </property>
</Properties>
</file>